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7B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66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1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22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4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42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66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0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45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8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211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71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9/22/2025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8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1" r:id="rId6"/>
    <p:sldLayoutId id="2147483737" r:id="rId7"/>
    <p:sldLayoutId id="2147483738" r:id="rId8"/>
    <p:sldLayoutId id="2147483739" r:id="rId9"/>
    <p:sldLayoutId id="2147483740" r:id="rId10"/>
    <p:sldLayoutId id="214748374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henrieta.heidecker@supz.sk" TargetMode="External"/><Relationship Id="rId2" Type="http://schemas.openxmlformats.org/officeDocument/2006/relationships/hyperlink" Target="mailto:viera.zahorcova@supz.sk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6E15305-164C-44CD-9E0F-420C2DC1B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830" y="-4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0F95058-E82A-4E42-BF04-3FBDDE99F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D39823A-3352-4987-8592-4B3CB582C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12188951" cy="6858001"/>
            <a:chOff x="1" y="0"/>
            <a:chExt cx="12188951" cy="6858001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FDD1866-7672-4786-B3DF-8534EC0428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33126" y="0"/>
              <a:ext cx="4755826" cy="4636292"/>
            </a:xfrm>
            <a:custGeom>
              <a:avLst/>
              <a:gdLst>
                <a:gd name="connsiteX0" fmla="*/ 356965 w 4755826"/>
                <a:gd name="connsiteY0" fmla="*/ 1510747 h 4636292"/>
                <a:gd name="connsiteX1" fmla="*/ 633073 w 4755826"/>
                <a:gd name="connsiteY1" fmla="*/ 1786855 h 4636292"/>
                <a:gd name="connsiteX2" fmla="*/ 356965 w 4755826"/>
                <a:gd name="connsiteY2" fmla="*/ 2062963 h 4636292"/>
                <a:gd name="connsiteX3" fmla="*/ 80857 w 4755826"/>
                <a:gd name="connsiteY3" fmla="*/ 1786855 h 4636292"/>
                <a:gd name="connsiteX4" fmla="*/ 356965 w 4755826"/>
                <a:gd name="connsiteY4" fmla="*/ 1510747 h 4636292"/>
                <a:gd name="connsiteX5" fmla="*/ 596573 w 4755826"/>
                <a:gd name="connsiteY5" fmla="*/ 0 h 4636292"/>
                <a:gd name="connsiteX6" fmla="*/ 4755826 w 4755826"/>
                <a:gd name="connsiteY6" fmla="*/ 0 h 4636292"/>
                <a:gd name="connsiteX7" fmla="*/ 4755826 w 4755826"/>
                <a:gd name="connsiteY7" fmla="*/ 3811763 h 4636292"/>
                <a:gd name="connsiteX8" fmla="*/ 4741436 w 4755826"/>
                <a:gd name="connsiteY8" fmla="*/ 3805391 h 4636292"/>
                <a:gd name="connsiteX9" fmla="*/ 4472311 w 4755826"/>
                <a:gd name="connsiteY9" fmla="*/ 3792619 h 4636292"/>
                <a:gd name="connsiteX10" fmla="*/ 3645297 w 4755826"/>
                <a:gd name="connsiteY10" fmla="*/ 4545251 h 4636292"/>
                <a:gd name="connsiteX11" fmla="*/ 2743181 w 4755826"/>
                <a:gd name="connsiteY11" fmla="*/ 4497419 h 4636292"/>
                <a:gd name="connsiteX12" fmla="*/ 2044123 w 4755826"/>
                <a:gd name="connsiteY12" fmla="*/ 3902154 h 4636292"/>
                <a:gd name="connsiteX13" fmla="*/ 443230 w 4755826"/>
                <a:gd name="connsiteY13" fmla="*/ 4052449 h 4636292"/>
                <a:gd name="connsiteX14" fmla="*/ 4237 w 4755826"/>
                <a:gd name="connsiteY14" fmla="*/ 3104110 h 4636292"/>
                <a:gd name="connsiteX15" fmla="*/ 809700 w 4755826"/>
                <a:gd name="connsiteY15" fmla="*/ 1782672 h 4636292"/>
                <a:gd name="connsiteX16" fmla="*/ 71276 w 4755826"/>
                <a:gd name="connsiteY16" fmla="*/ 805894 h 4636292"/>
                <a:gd name="connsiteX17" fmla="*/ 596555 w 4755826"/>
                <a:gd name="connsiteY17" fmla="*/ 56 h 4636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755826" h="4636292">
                  <a:moveTo>
                    <a:pt x="356965" y="1510747"/>
                  </a:moveTo>
                  <a:cubicBezTo>
                    <a:pt x="509455" y="1510747"/>
                    <a:pt x="633073" y="1634365"/>
                    <a:pt x="633073" y="1786855"/>
                  </a:cubicBezTo>
                  <a:cubicBezTo>
                    <a:pt x="633073" y="1939345"/>
                    <a:pt x="509455" y="2062963"/>
                    <a:pt x="356965" y="2062963"/>
                  </a:cubicBezTo>
                  <a:cubicBezTo>
                    <a:pt x="204475" y="2062963"/>
                    <a:pt x="80857" y="1939345"/>
                    <a:pt x="80857" y="1786855"/>
                  </a:cubicBezTo>
                  <a:cubicBezTo>
                    <a:pt x="80857" y="1634365"/>
                    <a:pt x="204475" y="1510747"/>
                    <a:pt x="356965" y="1510747"/>
                  </a:cubicBezTo>
                  <a:close/>
                  <a:moveTo>
                    <a:pt x="596573" y="0"/>
                  </a:moveTo>
                  <a:lnTo>
                    <a:pt x="4755826" y="0"/>
                  </a:lnTo>
                  <a:lnTo>
                    <a:pt x="4755826" y="3811763"/>
                  </a:lnTo>
                  <a:lnTo>
                    <a:pt x="4741436" y="3805391"/>
                  </a:lnTo>
                  <a:cubicBezTo>
                    <a:pt x="4658853" y="3777264"/>
                    <a:pt x="4571441" y="3767265"/>
                    <a:pt x="4472311" y="3792619"/>
                  </a:cubicBezTo>
                  <a:cubicBezTo>
                    <a:pt x="4143272" y="3876780"/>
                    <a:pt x="4072005" y="4319983"/>
                    <a:pt x="3645297" y="4545251"/>
                  </a:cubicBezTo>
                  <a:cubicBezTo>
                    <a:pt x="3326314" y="4713713"/>
                    <a:pt x="3049499" y="4619025"/>
                    <a:pt x="2743181" y="4497419"/>
                  </a:cubicBezTo>
                  <a:cubicBezTo>
                    <a:pt x="2329337" y="4332934"/>
                    <a:pt x="2392121" y="4055114"/>
                    <a:pt x="2044123" y="3902154"/>
                  </a:cubicBezTo>
                  <a:cubicBezTo>
                    <a:pt x="1449035" y="3640479"/>
                    <a:pt x="945081" y="4309626"/>
                    <a:pt x="443230" y="4052449"/>
                  </a:cubicBezTo>
                  <a:cubicBezTo>
                    <a:pt x="133616" y="3893621"/>
                    <a:pt x="-28889" y="3449683"/>
                    <a:pt x="4237" y="3104110"/>
                  </a:cubicBezTo>
                  <a:cubicBezTo>
                    <a:pt x="68675" y="2433787"/>
                    <a:pt x="853966" y="2271030"/>
                    <a:pt x="809700" y="1782672"/>
                  </a:cubicBezTo>
                  <a:cubicBezTo>
                    <a:pt x="768799" y="1331417"/>
                    <a:pt x="77721" y="1250460"/>
                    <a:pt x="71276" y="805894"/>
                  </a:cubicBezTo>
                  <a:cubicBezTo>
                    <a:pt x="66307" y="459384"/>
                    <a:pt x="480827" y="267363"/>
                    <a:pt x="596555" y="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85C3CC8-812C-408D-AC8B-9C6D25142F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234764"/>
              <a:ext cx="5963457" cy="3623237"/>
            </a:xfrm>
            <a:custGeom>
              <a:avLst/>
              <a:gdLst>
                <a:gd name="connsiteX0" fmla="*/ 2551505 w 5963457"/>
                <a:gd name="connsiteY0" fmla="*/ 194234 h 3623237"/>
                <a:gd name="connsiteX1" fmla="*/ 2827613 w 5963457"/>
                <a:gd name="connsiteY1" fmla="*/ 470342 h 3623237"/>
                <a:gd name="connsiteX2" fmla="*/ 2551505 w 5963457"/>
                <a:gd name="connsiteY2" fmla="*/ 746450 h 3623237"/>
                <a:gd name="connsiteX3" fmla="*/ 2275397 w 5963457"/>
                <a:gd name="connsiteY3" fmla="*/ 470342 h 3623237"/>
                <a:gd name="connsiteX4" fmla="*/ 2551505 w 5963457"/>
                <a:gd name="connsiteY4" fmla="*/ 194234 h 3623237"/>
                <a:gd name="connsiteX5" fmla="*/ 4608860 w 5963457"/>
                <a:gd name="connsiteY5" fmla="*/ 71 h 3623237"/>
                <a:gd name="connsiteX6" fmla="*/ 5506958 w 5963457"/>
                <a:gd name="connsiteY6" fmla="*/ 303388 h 3623237"/>
                <a:gd name="connsiteX7" fmla="*/ 5518818 w 5963457"/>
                <a:gd name="connsiteY7" fmla="*/ 1999005 h 3623237"/>
                <a:gd name="connsiteX8" fmla="*/ 5040567 w 5963457"/>
                <a:gd name="connsiteY8" fmla="*/ 2391064 h 3623237"/>
                <a:gd name="connsiteX9" fmla="*/ 4921148 w 5963457"/>
                <a:gd name="connsiteY9" fmla="*/ 2878063 h 3623237"/>
                <a:gd name="connsiteX10" fmla="*/ 5141543 w 5963457"/>
                <a:gd name="connsiteY10" fmla="*/ 3487428 h 3623237"/>
                <a:gd name="connsiteX11" fmla="*/ 5165676 w 5963457"/>
                <a:gd name="connsiteY11" fmla="*/ 3623237 h 3623237"/>
                <a:gd name="connsiteX12" fmla="*/ 0 w 5963457"/>
                <a:gd name="connsiteY12" fmla="*/ 3623237 h 3623237"/>
                <a:gd name="connsiteX13" fmla="*/ 0 w 5963457"/>
                <a:gd name="connsiteY13" fmla="*/ 1112163 h 3623237"/>
                <a:gd name="connsiteX14" fmla="*/ 35527 w 5963457"/>
                <a:gd name="connsiteY14" fmla="*/ 1109582 h 3623237"/>
                <a:gd name="connsiteX15" fmla="*/ 472578 w 5963457"/>
                <a:gd name="connsiteY15" fmla="*/ 767460 h 3623237"/>
                <a:gd name="connsiteX16" fmla="*/ 1523950 w 5963457"/>
                <a:gd name="connsiteY16" fmla="*/ 389112 h 3623237"/>
                <a:gd name="connsiteX17" fmla="*/ 1946802 w 5963457"/>
                <a:gd name="connsiteY17" fmla="*/ 678702 h 3623237"/>
                <a:gd name="connsiteX18" fmla="*/ 2992220 w 5963457"/>
                <a:gd name="connsiteY18" fmla="*/ 728489 h 3623237"/>
                <a:gd name="connsiteX19" fmla="*/ 3690853 w 5963457"/>
                <a:gd name="connsiteY19" fmla="*/ 255288 h 3623237"/>
                <a:gd name="connsiteX20" fmla="*/ 4608860 w 5963457"/>
                <a:gd name="connsiteY20" fmla="*/ 71 h 3623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963457" h="3623237">
                  <a:moveTo>
                    <a:pt x="2551505" y="194234"/>
                  </a:moveTo>
                  <a:cubicBezTo>
                    <a:pt x="2703995" y="194234"/>
                    <a:pt x="2827613" y="317851"/>
                    <a:pt x="2827613" y="470342"/>
                  </a:cubicBezTo>
                  <a:cubicBezTo>
                    <a:pt x="2827613" y="622831"/>
                    <a:pt x="2703995" y="746450"/>
                    <a:pt x="2551505" y="746450"/>
                  </a:cubicBezTo>
                  <a:cubicBezTo>
                    <a:pt x="2399015" y="746450"/>
                    <a:pt x="2275397" y="622831"/>
                    <a:pt x="2275397" y="470342"/>
                  </a:cubicBezTo>
                  <a:cubicBezTo>
                    <a:pt x="2275398" y="317851"/>
                    <a:pt x="2399016" y="194234"/>
                    <a:pt x="2551505" y="194234"/>
                  </a:cubicBezTo>
                  <a:close/>
                  <a:moveTo>
                    <a:pt x="4608860" y="71"/>
                  </a:moveTo>
                  <a:cubicBezTo>
                    <a:pt x="4913890" y="3020"/>
                    <a:pt x="5215603" y="99058"/>
                    <a:pt x="5506958" y="303388"/>
                  </a:cubicBezTo>
                  <a:cubicBezTo>
                    <a:pt x="5971554" y="629199"/>
                    <a:pt x="6239625" y="1479720"/>
                    <a:pt x="5518818" y="1999005"/>
                  </a:cubicBezTo>
                  <a:cubicBezTo>
                    <a:pt x="5351888" y="2119353"/>
                    <a:pt x="5196261" y="2255992"/>
                    <a:pt x="5040567" y="2391064"/>
                  </a:cubicBezTo>
                  <a:cubicBezTo>
                    <a:pt x="4893165" y="2518818"/>
                    <a:pt x="4853970" y="2693144"/>
                    <a:pt x="4921148" y="2878063"/>
                  </a:cubicBezTo>
                  <a:cubicBezTo>
                    <a:pt x="4995185" y="3081076"/>
                    <a:pt x="5089376" y="3279012"/>
                    <a:pt x="5141543" y="3487428"/>
                  </a:cubicBezTo>
                  <a:lnTo>
                    <a:pt x="5165676" y="3623237"/>
                  </a:lnTo>
                  <a:lnTo>
                    <a:pt x="0" y="3623237"/>
                  </a:lnTo>
                  <a:lnTo>
                    <a:pt x="0" y="1112163"/>
                  </a:lnTo>
                  <a:lnTo>
                    <a:pt x="35527" y="1109582"/>
                  </a:lnTo>
                  <a:cubicBezTo>
                    <a:pt x="238492" y="1088210"/>
                    <a:pt x="357086" y="919811"/>
                    <a:pt x="472578" y="767460"/>
                  </a:cubicBezTo>
                  <a:cubicBezTo>
                    <a:pt x="760584" y="387744"/>
                    <a:pt x="1121978" y="243017"/>
                    <a:pt x="1523950" y="389112"/>
                  </a:cubicBezTo>
                  <a:cubicBezTo>
                    <a:pt x="1679849" y="445770"/>
                    <a:pt x="1819486" y="565538"/>
                    <a:pt x="1946802" y="678702"/>
                  </a:cubicBezTo>
                  <a:cubicBezTo>
                    <a:pt x="2288400" y="982259"/>
                    <a:pt x="2661679" y="946877"/>
                    <a:pt x="2992220" y="728489"/>
                  </a:cubicBezTo>
                  <a:cubicBezTo>
                    <a:pt x="3226999" y="572990"/>
                    <a:pt x="3445352" y="390252"/>
                    <a:pt x="3690853" y="255288"/>
                  </a:cubicBezTo>
                  <a:cubicBezTo>
                    <a:pt x="3995481" y="87263"/>
                    <a:pt x="4303829" y="-2878"/>
                    <a:pt x="4608860" y="7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8467DC3D-AE7D-BC47-9219-78869D67E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122363"/>
            <a:ext cx="5688684" cy="188120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k-SK" sz="4200" b="1" dirty="0">
                <a:solidFill>
                  <a:srgbClr val="597B4D"/>
                </a:solidFill>
              </a:rPr>
              <a:t>Slovenská únia podporovaného zamestnávania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CAE82D6-61E5-04BA-D1A3-2AC5E25D7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8284" y="4907756"/>
            <a:ext cx="5284115" cy="1247784"/>
          </a:xfrm>
        </p:spPr>
        <p:txBody>
          <a:bodyPr anchor="ctr">
            <a:normAutofit/>
          </a:bodyPr>
          <a:lstStyle/>
          <a:p>
            <a:r>
              <a:rPr lang="sk-SK" sz="2800" b="1" dirty="0">
                <a:solidFill>
                  <a:srgbClr val="597B4D"/>
                </a:solidFill>
              </a:rPr>
              <a:t>Aktivizácia a zamestnávanie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DDF02F81-C8D5-4F1A-817A-31DC1D9709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7400" y="302252"/>
            <a:ext cx="2154197" cy="2154197"/>
          </a:xfrm>
          <a:prstGeom prst="rect">
            <a:avLst/>
          </a:prstGeom>
        </p:spPr>
      </p:pic>
      <p:pic>
        <p:nvPicPr>
          <p:cNvPr id="4" name="Picture 3" descr="Izolované twigs a kvety na bielej povrchový">
            <a:extLst>
              <a:ext uri="{FF2B5EF4-FFF2-40B4-BE49-F238E27FC236}">
                <a16:creationId xmlns:a16="http://schemas.microsoft.com/office/drawing/2014/main" id="{FF1C54C1-DE45-0870-9314-E16825F9727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9355"/>
          <a:stretch>
            <a:fillRect/>
          </a:stretch>
        </p:blipFill>
        <p:spPr>
          <a:xfrm>
            <a:off x="711707" y="4245921"/>
            <a:ext cx="3394887" cy="190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672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988800-4054-4E60-A352-60CF604AB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1FB661E-0D75-43BF-813D-0FBD5093E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317625" cy="6840668"/>
          </a:xfrm>
          <a:custGeom>
            <a:avLst/>
            <a:gdLst>
              <a:gd name="connsiteX0" fmla="*/ 4958378 w 6317625"/>
              <a:gd name="connsiteY0" fmla="*/ 6031137 h 6840668"/>
              <a:gd name="connsiteX1" fmla="*/ 5305315 w 6317625"/>
              <a:gd name="connsiteY1" fmla="*/ 6282257 h 6840668"/>
              <a:gd name="connsiteX2" fmla="*/ 5065129 w 6317625"/>
              <a:gd name="connsiteY2" fmla="*/ 6696958 h 6840668"/>
              <a:gd name="connsiteX3" fmla="*/ 4650427 w 6317625"/>
              <a:gd name="connsiteY3" fmla="*/ 6456771 h 6840668"/>
              <a:gd name="connsiteX4" fmla="*/ 4890615 w 6317625"/>
              <a:gd name="connsiteY4" fmla="*/ 6042071 h 6840668"/>
              <a:gd name="connsiteX5" fmla="*/ 4958378 w 6317625"/>
              <a:gd name="connsiteY5" fmla="*/ 6031137 h 6840668"/>
              <a:gd name="connsiteX6" fmla="*/ 892226 w 6317625"/>
              <a:gd name="connsiteY6" fmla="*/ 3293470 h 6840668"/>
              <a:gd name="connsiteX7" fmla="*/ 1475080 w 6317625"/>
              <a:gd name="connsiteY7" fmla="*/ 3715351 h 6840668"/>
              <a:gd name="connsiteX8" fmla="*/ 1071567 w 6317625"/>
              <a:gd name="connsiteY8" fmla="*/ 4412048 h 6840668"/>
              <a:gd name="connsiteX9" fmla="*/ 374869 w 6317625"/>
              <a:gd name="connsiteY9" fmla="*/ 4008535 h 6840668"/>
              <a:gd name="connsiteX10" fmla="*/ 778382 w 6317625"/>
              <a:gd name="connsiteY10" fmla="*/ 3311837 h 6840668"/>
              <a:gd name="connsiteX11" fmla="*/ 892226 w 6317625"/>
              <a:gd name="connsiteY11" fmla="*/ 3293470 h 6840668"/>
              <a:gd name="connsiteX12" fmla="*/ 1515375 w 6317625"/>
              <a:gd name="connsiteY12" fmla="*/ 663501 h 6840668"/>
              <a:gd name="connsiteX13" fmla="*/ 1862311 w 6317625"/>
              <a:gd name="connsiteY13" fmla="*/ 914620 h 6840668"/>
              <a:gd name="connsiteX14" fmla="*/ 1622124 w 6317625"/>
              <a:gd name="connsiteY14" fmla="*/ 1329322 h 6840668"/>
              <a:gd name="connsiteX15" fmla="*/ 1207424 w 6317625"/>
              <a:gd name="connsiteY15" fmla="*/ 1089135 h 6840668"/>
              <a:gd name="connsiteX16" fmla="*/ 1447610 w 6317625"/>
              <a:gd name="connsiteY16" fmla="*/ 674434 h 6840668"/>
              <a:gd name="connsiteX17" fmla="*/ 1515375 w 6317625"/>
              <a:gd name="connsiteY17" fmla="*/ 663501 h 6840668"/>
              <a:gd name="connsiteX18" fmla="*/ 2542954 w 6317625"/>
              <a:gd name="connsiteY18" fmla="*/ 0 h 6840668"/>
              <a:gd name="connsiteX19" fmla="*/ 6317625 w 6317625"/>
              <a:gd name="connsiteY19" fmla="*/ 0 h 6840668"/>
              <a:gd name="connsiteX20" fmla="*/ 6317625 w 6317625"/>
              <a:gd name="connsiteY20" fmla="*/ 6840668 h 6840668"/>
              <a:gd name="connsiteX21" fmla="*/ 6230037 w 6317625"/>
              <a:gd name="connsiteY21" fmla="*/ 6814791 h 6840668"/>
              <a:gd name="connsiteX22" fmla="*/ 5013461 w 6317625"/>
              <a:gd name="connsiteY22" fmla="*/ 5538903 h 6840668"/>
              <a:gd name="connsiteX23" fmla="*/ 3720873 w 6317625"/>
              <a:gd name="connsiteY23" fmla="*/ 6063409 h 6840668"/>
              <a:gd name="connsiteX24" fmla="*/ 2775987 w 6317625"/>
              <a:gd name="connsiteY24" fmla="*/ 5162980 h 6840668"/>
              <a:gd name="connsiteX25" fmla="*/ 2210002 w 6317625"/>
              <a:gd name="connsiteY25" fmla="*/ 5455137 h 6840668"/>
              <a:gd name="connsiteX26" fmla="*/ 1437015 w 6317625"/>
              <a:gd name="connsiteY26" fmla="*/ 6401298 h 6840668"/>
              <a:gd name="connsiteX27" fmla="*/ 75055 w 6317625"/>
              <a:gd name="connsiteY27" fmla="*/ 6031719 h 6840668"/>
              <a:gd name="connsiteX28" fmla="*/ 406869 w 6317625"/>
              <a:gd name="connsiteY28" fmla="*/ 4883188 h 6840668"/>
              <a:gd name="connsiteX29" fmla="*/ 1425737 w 6317625"/>
              <a:gd name="connsiteY29" fmla="*/ 4614510 h 6840668"/>
              <a:gd name="connsiteX30" fmla="*/ 2401798 w 6317625"/>
              <a:gd name="connsiteY30" fmla="*/ 3834988 h 6840668"/>
              <a:gd name="connsiteX31" fmla="*/ 1823833 w 6317625"/>
              <a:gd name="connsiteY31" fmla="*/ 3299773 h 6840668"/>
              <a:gd name="connsiteX32" fmla="*/ 964802 w 6317625"/>
              <a:gd name="connsiteY32" fmla="*/ 2659918 h 6840668"/>
              <a:gd name="connsiteX33" fmla="*/ 1218949 w 6317625"/>
              <a:gd name="connsiteY33" fmla="*/ 1977364 h 6840668"/>
              <a:gd name="connsiteX34" fmla="*/ 2387241 w 6317625"/>
              <a:gd name="connsiteY34" fmla="*/ 1909455 h 6840668"/>
              <a:gd name="connsiteX35" fmla="*/ 2947668 w 6317625"/>
              <a:gd name="connsiteY35" fmla="*/ 1386658 h 6840668"/>
              <a:gd name="connsiteX36" fmla="*/ 2498714 w 6317625"/>
              <a:gd name="connsiteY36" fmla="*/ 259434 h 6840668"/>
              <a:gd name="connsiteX37" fmla="*/ 2511421 w 6317625"/>
              <a:gd name="connsiteY37" fmla="*/ 121590 h 6840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317625" h="6840668">
                <a:moveTo>
                  <a:pt x="4958378" y="6031137"/>
                </a:moveTo>
                <a:cubicBezTo>
                  <a:pt x="5115727" y="6021909"/>
                  <a:pt x="5263149" y="6124019"/>
                  <a:pt x="5305315" y="6282257"/>
                </a:cubicBezTo>
                <a:cubicBezTo>
                  <a:pt x="5353507" y="6463099"/>
                  <a:pt x="5245971" y="6648768"/>
                  <a:pt x="5065129" y="6696958"/>
                </a:cubicBezTo>
                <a:cubicBezTo>
                  <a:pt x="4884289" y="6745149"/>
                  <a:pt x="4698617" y="6637614"/>
                  <a:pt x="4650427" y="6456771"/>
                </a:cubicBezTo>
                <a:cubicBezTo>
                  <a:pt x="4602235" y="6275928"/>
                  <a:pt x="4709771" y="6090262"/>
                  <a:pt x="4890615" y="6042071"/>
                </a:cubicBezTo>
                <a:cubicBezTo>
                  <a:pt x="4913219" y="6036047"/>
                  <a:pt x="4935901" y="6032455"/>
                  <a:pt x="4958378" y="6031137"/>
                </a:cubicBezTo>
                <a:close/>
                <a:moveTo>
                  <a:pt x="892226" y="3293470"/>
                </a:moveTo>
                <a:cubicBezTo>
                  <a:pt x="1156570" y="3277966"/>
                  <a:pt x="1404240" y="3449513"/>
                  <a:pt x="1475080" y="3715351"/>
                </a:cubicBezTo>
                <a:cubicBezTo>
                  <a:pt x="1556041" y="4019167"/>
                  <a:pt x="1375383" y="4331088"/>
                  <a:pt x="1071567" y="4412048"/>
                </a:cubicBezTo>
                <a:cubicBezTo>
                  <a:pt x="767753" y="4493009"/>
                  <a:pt x="455831" y="4312351"/>
                  <a:pt x="374869" y="4008535"/>
                </a:cubicBezTo>
                <a:cubicBezTo>
                  <a:pt x="293908" y="3704721"/>
                  <a:pt x="474567" y="3392798"/>
                  <a:pt x="778382" y="3311837"/>
                </a:cubicBezTo>
                <a:cubicBezTo>
                  <a:pt x="816360" y="3301718"/>
                  <a:pt x="854463" y="3295686"/>
                  <a:pt x="892226" y="3293470"/>
                </a:cubicBezTo>
                <a:close/>
                <a:moveTo>
                  <a:pt x="1515375" y="663501"/>
                </a:moveTo>
                <a:cubicBezTo>
                  <a:pt x="1672721" y="654272"/>
                  <a:pt x="1820145" y="756383"/>
                  <a:pt x="1862311" y="914620"/>
                </a:cubicBezTo>
                <a:cubicBezTo>
                  <a:pt x="1910502" y="1095462"/>
                  <a:pt x="1802968" y="1281132"/>
                  <a:pt x="1622124" y="1329322"/>
                </a:cubicBezTo>
                <a:cubicBezTo>
                  <a:pt x="1441283" y="1377513"/>
                  <a:pt x="1255615" y="1269977"/>
                  <a:pt x="1207424" y="1089135"/>
                </a:cubicBezTo>
                <a:cubicBezTo>
                  <a:pt x="1159233" y="908294"/>
                  <a:pt x="1266769" y="722625"/>
                  <a:pt x="1447610" y="674434"/>
                </a:cubicBezTo>
                <a:cubicBezTo>
                  <a:pt x="1470217" y="668411"/>
                  <a:pt x="1492896" y="664821"/>
                  <a:pt x="1515375" y="663501"/>
                </a:cubicBezTo>
                <a:close/>
                <a:moveTo>
                  <a:pt x="2542954" y="0"/>
                </a:moveTo>
                <a:lnTo>
                  <a:pt x="6317625" y="0"/>
                </a:lnTo>
                <a:lnTo>
                  <a:pt x="6317625" y="6840668"/>
                </a:lnTo>
                <a:lnTo>
                  <a:pt x="6230037" y="6814791"/>
                </a:lnTo>
                <a:cubicBezTo>
                  <a:pt x="5511511" y="6546277"/>
                  <a:pt x="5563886" y="5634137"/>
                  <a:pt x="5013461" y="5538903"/>
                </a:cubicBezTo>
                <a:cubicBezTo>
                  <a:pt x="4504461" y="5450825"/>
                  <a:pt x="4212037" y="6187406"/>
                  <a:pt x="3720873" y="6063409"/>
                </a:cubicBezTo>
                <a:cubicBezTo>
                  <a:pt x="3249852" y="5944482"/>
                  <a:pt x="3223909" y="5195131"/>
                  <a:pt x="2775987" y="5162980"/>
                </a:cubicBezTo>
                <a:cubicBezTo>
                  <a:pt x="2577088" y="5148695"/>
                  <a:pt x="2416139" y="5282749"/>
                  <a:pt x="2210002" y="5455137"/>
                </a:cubicBezTo>
                <a:cubicBezTo>
                  <a:pt x="1759503" y="5831872"/>
                  <a:pt x="1735837" y="6203943"/>
                  <a:pt x="1437015" y="6401298"/>
                </a:cubicBezTo>
                <a:cubicBezTo>
                  <a:pt x="1022137" y="6675287"/>
                  <a:pt x="277340" y="6489917"/>
                  <a:pt x="75055" y="6031719"/>
                </a:cubicBezTo>
                <a:cubicBezTo>
                  <a:pt x="-100071" y="5635034"/>
                  <a:pt x="39649" y="5119308"/>
                  <a:pt x="406869" y="4883188"/>
                </a:cubicBezTo>
                <a:cubicBezTo>
                  <a:pt x="668038" y="4715275"/>
                  <a:pt x="978899" y="4781854"/>
                  <a:pt x="1425737" y="4614510"/>
                </a:cubicBezTo>
                <a:cubicBezTo>
                  <a:pt x="1483018" y="4593066"/>
                  <a:pt x="2421509" y="4233274"/>
                  <a:pt x="2401798" y="3834988"/>
                </a:cubicBezTo>
                <a:cubicBezTo>
                  <a:pt x="2389953" y="3595533"/>
                  <a:pt x="2054344" y="3420191"/>
                  <a:pt x="1823833" y="3299773"/>
                </a:cubicBezTo>
                <a:cubicBezTo>
                  <a:pt x="1207509" y="2977771"/>
                  <a:pt x="1033713" y="2885600"/>
                  <a:pt x="964802" y="2659918"/>
                </a:cubicBezTo>
                <a:cubicBezTo>
                  <a:pt x="895511" y="2432959"/>
                  <a:pt x="1010317" y="2120581"/>
                  <a:pt x="1218949" y="1977364"/>
                </a:cubicBezTo>
                <a:cubicBezTo>
                  <a:pt x="1546835" y="1752277"/>
                  <a:pt x="1872903" y="2105427"/>
                  <a:pt x="2387241" y="1909455"/>
                </a:cubicBezTo>
                <a:cubicBezTo>
                  <a:pt x="2455367" y="1883513"/>
                  <a:pt x="2884207" y="1718365"/>
                  <a:pt x="2947668" y="1386658"/>
                </a:cubicBezTo>
                <a:cubicBezTo>
                  <a:pt x="3028995" y="961696"/>
                  <a:pt x="2497170" y="773992"/>
                  <a:pt x="2498714" y="259434"/>
                </a:cubicBezTo>
                <a:cubicBezTo>
                  <a:pt x="2498850" y="213850"/>
                  <a:pt x="2503216" y="167716"/>
                  <a:pt x="2511421" y="12159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E6A263C-C3D9-167F-8908-EC67719F8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552782"/>
            <a:ext cx="5486400" cy="1423502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</a:pPr>
            <a:br>
              <a:rPr lang="sk-SK" sz="2400" dirty="0"/>
            </a:br>
            <a:br>
              <a:rPr lang="sk-SK" sz="2400" dirty="0"/>
            </a:br>
            <a:r>
              <a:rPr lang="sk-SK" sz="2400" b="1" dirty="0">
                <a:solidFill>
                  <a:srgbClr val="597B4D"/>
                </a:solidFill>
              </a:rPr>
              <a:t>Slovenská únia podporovaného zamestnávania</a:t>
            </a:r>
            <a:endParaRPr lang="sk-SK" sz="2400" dirty="0">
              <a:solidFill>
                <a:srgbClr val="597B4D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2FFA0FA-E6E1-7E8B-914A-F66419F8C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2263662"/>
            <a:ext cx="5486400" cy="3521704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sk-SK" dirty="0"/>
              <a:t> </a:t>
            </a:r>
            <a:r>
              <a:rPr lang="sk-SK" sz="1800" dirty="0"/>
              <a:t>Vznikla v roku 2004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sk-SK" sz="1800" dirty="0"/>
              <a:t> Vytvára podmienky pre aktivizáciu a zamestnávanie osôb so zdravotným postihnutím v SR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sk-SK" sz="1800" dirty="0"/>
              <a:t>Cieľom aktivít SÚPZ je podpora komunitného a nezávislého  života </a:t>
            </a:r>
          </a:p>
          <a:p>
            <a:pPr marL="914400" lvl="2" indent="-457200">
              <a:buFont typeface="Wingdings" panose="05000000000000000000" pitchFamily="2" charset="2"/>
              <a:buChar char="§"/>
            </a:pPr>
            <a:r>
              <a:rPr lang="sk-SK" sz="1800" dirty="0"/>
              <a:t>práca</a:t>
            </a:r>
          </a:p>
          <a:p>
            <a:pPr marL="914400" lvl="2" indent="-457200">
              <a:buFont typeface="Wingdings" panose="05000000000000000000" pitchFamily="2" charset="2"/>
              <a:buChar char="§"/>
            </a:pPr>
            <a:r>
              <a:rPr lang="sk-SK" sz="1800" dirty="0"/>
              <a:t>bývanie</a:t>
            </a:r>
          </a:p>
          <a:p>
            <a:pPr marL="914400" lvl="2" indent="-457200">
              <a:buFont typeface="Wingdings" panose="05000000000000000000" pitchFamily="2" charset="2"/>
              <a:buChar char="§"/>
            </a:pPr>
            <a:r>
              <a:rPr lang="sk-SK" sz="1800" dirty="0"/>
              <a:t>voľnočasové aktivity      </a:t>
            </a:r>
          </a:p>
          <a:p>
            <a:endParaRPr lang="sk-SK" dirty="0"/>
          </a:p>
        </p:txBody>
      </p:sp>
      <p:pic>
        <p:nvPicPr>
          <p:cNvPr id="4" name="Picture 3" descr="Izolované twigs a kvety na bielej povrchový">
            <a:extLst>
              <a:ext uri="{FF2B5EF4-FFF2-40B4-BE49-F238E27FC236}">
                <a16:creationId xmlns:a16="http://schemas.microsoft.com/office/drawing/2014/main" id="{45B13837-BDFB-F453-1417-BB9764A142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355"/>
          <a:stretch>
            <a:fillRect/>
          </a:stretch>
        </p:blipFill>
        <p:spPr>
          <a:xfrm>
            <a:off x="689363" y="2161092"/>
            <a:ext cx="3657303" cy="205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473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ADA084-C86B-4F3C-8077-6A8999CC4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2E4C1D0-933B-0216-77FE-AC72246C9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0499" y="305132"/>
            <a:ext cx="5149326" cy="1643663"/>
          </a:xfrm>
        </p:spPr>
        <p:txBody>
          <a:bodyPr>
            <a:normAutofit/>
          </a:bodyPr>
          <a:lstStyle/>
          <a:p>
            <a:r>
              <a:rPr lang="sk-SK" sz="4100" b="1" dirty="0">
                <a:solidFill>
                  <a:srgbClr val="597B4D"/>
                </a:solidFill>
              </a:rPr>
              <a:t>Hlavné témy SÚPZ</a:t>
            </a:r>
            <a:br>
              <a:rPr lang="sk-SK" sz="4100" dirty="0"/>
            </a:br>
            <a:endParaRPr lang="sk-SK" sz="4100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478E8569-8AF1-5F26-835C-14C5F1E124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10298"/>
          <a:stretch>
            <a:fillRect/>
          </a:stretch>
        </p:blipFill>
        <p:spPr>
          <a:xfrm>
            <a:off x="2" y="10"/>
            <a:ext cx="3181348" cy="2853771"/>
          </a:xfrm>
          <a:custGeom>
            <a:avLst/>
            <a:gdLst/>
            <a:ahLst/>
            <a:cxnLst/>
            <a:rect l="l" t="t" r="r" b="b"/>
            <a:pathLst>
              <a:path w="6972657" h="6356349">
                <a:moveTo>
                  <a:pt x="4162425" y="4810724"/>
                </a:moveTo>
                <a:cubicBezTo>
                  <a:pt x="4508954" y="4810724"/>
                  <a:pt x="4789872" y="5103559"/>
                  <a:pt x="4789872" y="5464789"/>
                </a:cubicBezTo>
                <a:cubicBezTo>
                  <a:pt x="4789872" y="5826019"/>
                  <a:pt x="4508954" y="6118855"/>
                  <a:pt x="4162425" y="6118855"/>
                </a:cubicBezTo>
                <a:cubicBezTo>
                  <a:pt x="3815896" y="6118855"/>
                  <a:pt x="3534978" y="5826019"/>
                  <a:pt x="3534978" y="5464789"/>
                </a:cubicBezTo>
                <a:cubicBezTo>
                  <a:pt x="3534978" y="5103559"/>
                  <a:pt x="3815896" y="4810724"/>
                  <a:pt x="4162425" y="4810724"/>
                </a:cubicBezTo>
                <a:close/>
                <a:moveTo>
                  <a:pt x="92101" y="4731176"/>
                </a:moveTo>
                <a:cubicBezTo>
                  <a:pt x="540880" y="4731176"/>
                  <a:pt x="904688" y="5094984"/>
                  <a:pt x="904688" y="5543763"/>
                </a:cubicBezTo>
                <a:cubicBezTo>
                  <a:pt x="904688" y="5964494"/>
                  <a:pt x="584935" y="6310542"/>
                  <a:pt x="175183" y="6352155"/>
                </a:cubicBezTo>
                <a:lnTo>
                  <a:pt x="92121" y="6356349"/>
                </a:lnTo>
                <a:lnTo>
                  <a:pt x="92081" y="6356349"/>
                </a:lnTo>
                <a:lnTo>
                  <a:pt x="9019" y="6352155"/>
                </a:lnTo>
                <a:lnTo>
                  <a:pt x="4079" y="6351401"/>
                </a:lnTo>
                <a:lnTo>
                  <a:pt x="0" y="6352492"/>
                </a:lnTo>
                <a:lnTo>
                  <a:pt x="0" y="4736748"/>
                </a:lnTo>
                <a:lnTo>
                  <a:pt x="9019" y="4735372"/>
                </a:lnTo>
                <a:cubicBezTo>
                  <a:pt x="36336" y="4732597"/>
                  <a:pt x="64052" y="4731176"/>
                  <a:pt x="92101" y="4731176"/>
                </a:cubicBezTo>
                <a:close/>
                <a:moveTo>
                  <a:pt x="6385770" y="2098604"/>
                </a:moveTo>
                <a:cubicBezTo>
                  <a:pt x="6543907" y="2107100"/>
                  <a:pt x="6698935" y="2178483"/>
                  <a:pt x="6813407" y="2310776"/>
                </a:cubicBezTo>
                <a:cubicBezTo>
                  <a:pt x="7042252" y="2575278"/>
                  <a:pt x="7022052" y="2983098"/>
                  <a:pt x="6768322" y="3221698"/>
                </a:cubicBezTo>
                <a:cubicBezTo>
                  <a:pt x="6718815" y="3268040"/>
                  <a:pt x="6662527" y="3305861"/>
                  <a:pt x="6601629" y="3333787"/>
                </a:cubicBezTo>
                <a:cubicBezTo>
                  <a:pt x="6357584" y="3444872"/>
                  <a:pt x="6072796" y="3380857"/>
                  <a:pt x="5894479" y="3174765"/>
                </a:cubicBezTo>
                <a:cubicBezTo>
                  <a:pt x="5665537" y="2910180"/>
                  <a:pt x="5685739" y="2502359"/>
                  <a:pt x="5939476" y="2263752"/>
                </a:cubicBezTo>
                <a:cubicBezTo>
                  <a:pt x="6066385" y="2144498"/>
                  <a:pt x="6227633" y="2090107"/>
                  <a:pt x="6385770" y="2098604"/>
                </a:cubicBezTo>
                <a:close/>
                <a:moveTo>
                  <a:pt x="0" y="0"/>
                </a:moveTo>
                <a:lnTo>
                  <a:pt x="5609109" y="0"/>
                </a:lnTo>
                <a:lnTo>
                  <a:pt x="5710855" y="100163"/>
                </a:lnTo>
                <a:cubicBezTo>
                  <a:pt x="5940043" y="363896"/>
                  <a:pt x="6060564" y="781193"/>
                  <a:pt x="5983550" y="1133306"/>
                </a:cubicBezTo>
                <a:cubicBezTo>
                  <a:pt x="5820740" y="1874471"/>
                  <a:pt x="4868226" y="1916819"/>
                  <a:pt x="4807924" y="2551785"/>
                </a:cubicBezTo>
                <a:cubicBezTo>
                  <a:pt x="4772098" y="2931077"/>
                  <a:pt x="5073952" y="3310271"/>
                  <a:pt x="5323480" y="3486493"/>
                </a:cubicBezTo>
                <a:cubicBezTo>
                  <a:pt x="5798207" y="3822498"/>
                  <a:pt x="6190925" y="3545085"/>
                  <a:pt x="6484693" y="3873055"/>
                </a:cubicBezTo>
                <a:cubicBezTo>
                  <a:pt x="6702769" y="4116667"/>
                  <a:pt x="6749067" y="4564067"/>
                  <a:pt x="6564699" y="4869471"/>
                </a:cubicBezTo>
                <a:cubicBezTo>
                  <a:pt x="6538929" y="4912110"/>
                  <a:pt x="6508772" y="4951720"/>
                  <a:pt x="6474766" y="4987555"/>
                </a:cubicBezTo>
                <a:lnTo>
                  <a:pt x="6475634" y="4987552"/>
                </a:lnTo>
                <a:cubicBezTo>
                  <a:pt x="6246183" y="5229347"/>
                  <a:pt x="5896158" y="5245005"/>
                  <a:pt x="5787911" y="5249784"/>
                </a:cubicBezTo>
                <a:cubicBezTo>
                  <a:pt x="5276208" y="5272608"/>
                  <a:pt x="5181583" y="4739335"/>
                  <a:pt x="4594647" y="4582595"/>
                </a:cubicBezTo>
                <a:cubicBezTo>
                  <a:pt x="4553401" y="4571414"/>
                  <a:pt x="4047262" y="4444111"/>
                  <a:pt x="3576692" y="4689896"/>
                </a:cubicBezTo>
                <a:cubicBezTo>
                  <a:pt x="2903508" y="5041365"/>
                  <a:pt x="3035835" y="5772616"/>
                  <a:pt x="2439534" y="6019748"/>
                </a:cubicBezTo>
                <a:cubicBezTo>
                  <a:pt x="2062607" y="6175963"/>
                  <a:pt x="1545662" y="6076257"/>
                  <a:pt x="1262869" y="5786450"/>
                </a:cubicBezTo>
                <a:cubicBezTo>
                  <a:pt x="864056" y="5377550"/>
                  <a:pt x="1125562" y="4799418"/>
                  <a:pt x="734842" y="4526254"/>
                </a:cubicBezTo>
                <a:cubicBezTo>
                  <a:pt x="506361" y="4366061"/>
                  <a:pt x="192715" y="4446641"/>
                  <a:pt x="19856" y="4511293"/>
                </a:cubicBezTo>
                <a:lnTo>
                  <a:pt x="0" y="4519330"/>
                </a:lnTo>
                <a:close/>
              </a:path>
            </a:pathLst>
          </a:custGeom>
        </p:spPr>
      </p:pic>
      <p:sp>
        <p:nvSpPr>
          <p:cNvPr id="8" name="Zástupný objekt pre obsah 2">
            <a:extLst>
              <a:ext uri="{FF2B5EF4-FFF2-40B4-BE49-F238E27FC236}">
                <a16:creationId xmlns:a16="http://schemas.microsoft.com/office/drawing/2014/main" id="{E45F106D-9423-97E6-7CFC-3725D5F57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734" y="2572266"/>
            <a:ext cx="5149326" cy="3108354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sk-SK" sz="2400" dirty="0"/>
              <a:t>Aktivizácia prijímateľov SS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sk-SK" sz="2400" dirty="0"/>
              <a:t>Zamestnávanie/ Podpora umiestnenia na otvorenom trhu práce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sk-SK" sz="2400" dirty="0"/>
              <a:t>Sociálne služby a aktivizácia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sk-SK" sz="2400" dirty="0"/>
              <a:t>Nástroje služieb zamestnanosti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sk-SK" sz="2400" dirty="0"/>
              <a:t>Nové komunitné služby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4824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C48F90-AFD5-4232-AE7D-27B956BF7E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3C96EE1-9524-4300-BFAC-56AA55EB49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855747" y="-1"/>
            <a:ext cx="6336253" cy="6858001"/>
          </a:xfrm>
          <a:custGeom>
            <a:avLst/>
            <a:gdLst>
              <a:gd name="connsiteX0" fmla="*/ 5721063 w 6336253"/>
              <a:gd name="connsiteY0" fmla="*/ 3536635 h 6858001"/>
              <a:gd name="connsiteX1" fmla="*/ 6230651 w 6336253"/>
              <a:gd name="connsiteY1" fmla="*/ 4046223 h 6858001"/>
              <a:gd name="connsiteX2" fmla="*/ 5721063 w 6336253"/>
              <a:gd name="connsiteY2" fmla="*/ 4555811 h 6858001"/>
              <a:gd name="connsiteX3" fmla="*/ 5211475 w 6336253"/>
              <a:gd name="connsiteY3" fmla="*/ 4046223 h 6858001"/>
              <a:gd name="connsiteX4" fmla="*/ 5721063 w 6336253"/>
              <a:gd name="connsiteY4" fmla="*/ 3536635 h 6858001"/>
              <a:gd name="connsiteX5" fmla="*/ 5456902 w 6336253"/>
              <a:gd name="connsiteY5" fmla="*/ 0 h 6858001"/>
              <a:gd name="connsiteX6" fmla="*/ 6321710 w 6336253"/>
              <a:gd name="connsiteY6" fmla="*/ 0 h 6858001"/>
              <a:gd name="connsiteX7" fmla="*/ 6332019 w 6336253"/>
              <a:gd name="connsiteY7" fmla="*/ 42969 h 6858001"/>
              <a:gd name="connsiteX8" fmla="*/ 6320934 w 6336253"/>
              <a:gd name="connsiteY8" fmla="*/ 219852 h 6858001"/>
              <a:gd name="connsiteX9" fmla="*/ 5774313 w 6336253"/>
              <a:gd name="connsiteY9" fmla="*/ 535443 h 6858001"/>
              <a:gd name="connsiteX10" fmla="*/ 5444200 w 6336253"/>
              <a:gd name="connsiteY10" fmla="*/ 78052 h 6858001"/>
              <a:gd name="connsiteX11" fmla="*/ 609600 w 6336253"/>
              <a:gd name="connsiteY11" fmla="*/ 0 h 6858001"/>
              <a:gd name="connsiteX12" fmla="*/ 1171409 w 6336253"/>
              <a:gd name="connsiteY12" fmla="*/ 0 h 6858001"/>
              <a:gd name="connsiteX13" fmla="*/ 4838473 w 6336253"/>
              <a:gd name="connsiteY13" fmla="*/ 0 h 6858001"/>
              <a:gd name="connsiteX14" fmla="*/ 4830349 w 6336253"/>
              <a:gd name="connsiteY14" fmla="*/ 184996 h 6858001"/>
              <a:gd name="connsiteX15" fmla="*/ 4833376 w 6336253"/>
              <a:gd name="connsiteY15" fmla="*/ 419995 h 6858001"/>
              <a:gd name="connsiteX16" fmla="*/ 5281338 w 6336253"/>
              <a:gd name="connsiteY16" fmla="*/ 1068099 h 6858001"/>
              <a:gd name="connsiteX17" fmla="*/ 5729205 w 6336253"/>
              <a:gd name="connsiteY17" fmla="*/ 2589405 h 6858001"/>
              <a:gd name="connsiteX18" fmla="*/ 5283212 w 6336253"/>
              <a:gd name="connsiteY18" fmla="*/ 3164269 h 6858001"/>
              <a:gd name="connsiteX19" fmla="*/ 5124820 w 6336253"/>
              <a:gd name="connsiteY19" fmla="*/ 4641255 h 6858001"/>
              <a:gd name="connsiteX20" fmla="*/ 5736551 w 6336253"/>
              <a:gd name="connsiteY20" fmla="*/ 5670858 h 6858001"/>
              <a:gd name="connsiteX21" fmla="*/ 6022123 w 6336253"/>
              <a:gd name="connsiteY21" fmla="*/ 6707670 h 6858001"/>
              <a:gd name="connsiteX22" fmla="*/ 6024496 w 6336253"/>
              <a:gd name="connsiteY22" fmla="*/ 6858000 h 6858001"/>
              <a:gd name="connsiteX23" fmla="*/ 2242268 w 6336253"/>
              <a:gd name="connsiteY23" fmla="*/ 6858000 h 6858001"/>
              <a:gd name="connsiteX24" fmla="*/ 2242268 w 6336253"/>
              <a:gd name="connsiteY24" fmla="*/ 6858001 h 6858001"/>
              <a:gd name="connsiteX25" fmla="*/ 0 w 6336253"/>
              <a:gd name="connsiteY25" fmla="*/ 6858001 h 6858001"/>
              <a:gd name="connsiteX26" fmla="*/ 0 w 6336253"/>
              <a:gd name="connsiteY26" fmla="*/ 1 h 6858001"/>
              <a:gd name="connsiteX27" fmla="*/ 609600 w 6336253"/>
              <a:gd name="connsiteY27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336253" h="6858001">
                <a:moveTo>
                  <a:pt x="5721063" y="3536635"/>
                </a:moveTo>
                <a:cubicBezTo>
                  <a:pt x="6002501" y="3536635"/>
                  <a:pt x="6230651" y="3764785"/>
                  <a:pt x="6230651" y="4046223"/>
                </a:cubicBezTo>
                <a:cubicBezTo>
                  <a:pt x="6230651" y="4327661"/>
                  <a:pt x="6002501" y="4555811"/>
                  <a:pt x="5721063" y="4555811"/>
                </a:cubicBezTo>
                <a:cubicBezTo>
                  <a:pt x="5439625" y="4555811"/>
                  <a:pt x="5211475" y="4327661"/>
                  <a:pt x="5211475" y="4046223"/>
                </a:cubicBezTo>
                <a:cubicBezTo>
                  <a:pt x="5211475" y="3764785"/>
                  <a:pt x="5439625" y="3536635"/>
                  <a:pt x="5721063" y="3536635"/>
                </a:cubicBezTo>
                <a:close/>
                <a:moveTo>
                  <a:pt x="5456902" y="0"/>
                </a:moveTo>
                <a:lnTo>
                  <a:pt x="6321710" y="0"/>
                </a:lnTo>
                <a:lnTo>
                  <a:pt x="6332019" y="42969"/>
                </a:lnTo>
                <a:cubicBezTo>
                  <a:pt x="6340015" y="100391"/>
                  <a:pt x="6336884" y="160329"/>
                  <a:pt x="6320934" y="219852"/>
                </a:cubicBezTo>
                <a:cubicBezTo>
                  <a:pt x="6257137" y="457945"/>
                  <a:pt x="6012407" y="599240"/>
                  <a:pt x="5774313" y="535443"/>
                </a:cubicBezTo>
                <a:cubicBezTo>
                  <a:pt x="5565982" y="479621"/>
                  <a:pt x="5431761" y="285271"/>
                  <a:pt x="5444200" y="78052"/>
                </a:cubicBezTo>
                <a:close/>
                <a:moveTo>
                  <a:pt x="609600" y="0"/>
                </a:moveTo>
                <a:lnTo>
                  <a:pt x="1171409" y="0"/>
                </a:lnTo>
                <a:lnTo>
                  <a:pt x="4838473" y="0"/>
                </a:lnTo>
                <a:lnTo>
                  <a:pt x="4830349" y="184996"/>
                </a:lnTo>
                <a:cubicBezTo>
                  <a:pt x="4828991" y="263520"/>
                  <a:pt x="4829864" y="341910"/>
                  <a:pt x="4833376" y="419995"/>
                </a:cubicBezTo>
                <a:cubicBezTo>
                  <a:pt x="4846565" y="709488"/>
                  <a:pt x="5075226" y="891535"/>
                  <a:pt x="5281338" y="1068099"/>
                </a:cubicBezTo>
                <a:cubicBezTo>
                  <a:pt x="5795128" y="1508061"/>
                  <a:pt x="5969974" y="2032158"/>
                  <a:pt x="5729205" y="2589405"/>
                </a:cubicBezTo>
                <a:cubicBezTo>
                  <a:pt x="5635831" y="2805523"/>
                  <a:pt x="5454276" y="2993264"/>
                  <a:pt x="5283212" y="3164269"/>
                </a:cubicBezTo>
                <a:cubicBezTo>
                  <a:pt x="4824418" y="3622744"/>
                  <a:pt x="4843217" y="4154456"/>
                  <a:pt x="5124820" y="4641255"/>
                </a:cubicBezTo>
                <a:cubicBezTo>
                  <a:pt x="5325440" y="4986832"/>
                  <a:pt x="5565996" y="5311556"/>
                  <a:pt x="5736551" y="5670858"/>
                </a:cubicBezTo>
                <a:cubicBezTo>
                  <a:pt x="5902602" y="6019042"/>
                  <a:pt x="6001121" y="6366409"/>
                  <a:pt x="6022123" y="6707670"/>
                </a:cubicBezTo>
                <a:lnTo>
                  <a:pt x="6024496" y="6858000"/>
                </a:lnTo>
                <a:lnTo>
                  <a:pt x="2242268" y="6858000"/>
                </a:lnTo>
                <a:lnTo>
                  <a:pt x="2242268" y="6858001"/>
                </a:lnTo>
                <a:lnTo>
                  <a:pt x="0" y="6858001"/>
                </a:lnTo>
                <a:lnTo>
                  <a:pt x="0" y="1"/>
                </a:lnTo>
                <a:lnTo>
                  <a:pt x="609600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98409CF-CB2B-3F58-14DC-4B45344C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2783"/>
            <a:ext cx="5401901" cy="832398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597B4D"/>
                </a:solidFill>
              </a:rPr>
              <a:t>Aktivizácia 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86C3181-6942-5A0B-767F-B8CBF517B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11106"/>
            <a:ext cx="6680468" cy="459411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sk-SK" b="1" dirty="0">
                <a:solidFill>
                  <a:srgbClr val="597B4D"/>
                </a:solidFill>
              </a:rPr>
              <a:t>Aktivizácia</a:t>
            </a:r>
            <a:r>
              <a:rPr lang="sk-SK" dirty="0">
                <a:solidFill>
                  <a:srgbClr val="597B4D"/>
                </a:solidFill>
              </a:rPr>
              <a:t> </a:t>
            </a:r>
            <a:r>
              <a:rPr lang="sk-SK" dirty="0"/>
              <a:t>zameraná na všetkých prijímateľov :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dirty="0"/>
              <a:t>S nízkou mierou potrebnej pomoci 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dirty="0"/>
              <a:t>So strednou a vysokou MPP</a:t>
            </a:r>
          </a:p>
          <a:p>
            <a:pPr>
              <a:lnSpc>
                <a:spcPct val="100000"/>
              </a:lnSpc>
            </a:pPr>
            <a:r>
              <a:rPr lang="sk-SK" b="1" dirty="0">
                <a:solidFill>
                  <a:srgbClr val="597B4D"/>
                </a:solidFill>
              </a:rPr>
              <a:t>Oblasti aktivizácie </a:t>
            </a:r>
          </a:p>
          <a:p>
            <a:pPr marL="342900" lvl="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dirty="0"/>
              <a:t>MOBILITA  / za aktivitami, za prácou, orientácia v priestore, dosiahnuť cieľ a vrátiť sa, manažovať si cestu- finančne, výber prepravy /</a:t>
            </a:r>
          </a:p>
          <a:p>
            <a:pPr marL="342900" lvl="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dirty="0"/>
              <a:t>KOMUNIKAČNÉ   ZRUČNOSTI / verbálna komunikácia, artikulácia, schopnosť porozumenia, potreba alternatívnej komunikácie a pomôcok/</a:t>
            </a:r>
          </a:p>
          <a:p>
            <a:pPr marL="342900" lvl="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dirty="0"/>
              <a:t>SOCIÁLNE  ZRUČNOSTI /fungovanie v tíme, vedieť požiadať o pomoc, finančná gramotnosť/</a:t>
            </a:r>
          </a:p>
          <a:p>
            <a:pPr marL="342900" lvl="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dirty="0"/>
              <a:t>PROFESIJNÉ ZRUČNOSTI / v akej profesii viem byť úspešný/</a:t>
            </a:r>
          </a:p>
          <a:p>
            <a:pPr>
              <a:lnSpc>
                <a:spcPct val="100000"/>
              </a:lnSpc>
            </a:pPr>
            <a:endParaRPr lang="sk-SK" sz="1100" dirty="0"/>
          </a:p>
        </p:txBody>
      </p:sp>
      <p:pic>
        <p:nvPicPr>
          <p:cNvPr id="4" name="Picture 3" descr="Izolované twigs a kvety na bielej povrchový">
            <a:extLst>
              <a:ext uri="{FF2B5EF4-FFF2-40B4-BE49-F238E27FC236}">
                <a16:creationId xmlns:a16="http://schemas.microsoft.com/office/drawing/2014/main" id="{DE085EBA-A681-D555-AED0-1815355469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355"/>
          <a:stretch>
            <a:fillRect/>
          </a:stretch>
        </p:blipFill>
        <p:spPr>
          <a:xfrm>
            <a:off x="7293116" y="2135189"/>
            <a:ext cx="4289283" cy="241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613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ADA084-C86B-4F3C-8077-6A8999CC4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B497E14-3218-484E-4D39-BAA360AD6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2783"/>
            <a:ext cx="5369169" cy="1104568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597B4D"/>
                </a:solidFill>
              </a:rPr>
              <a:t>Konzultácie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9AEA742-27F8-F3DA-1EDE-6734EF9E5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374" y="2066071"/>
            <a:ext cx="5355276" cy="3909216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sk-SK" sz="1600" dirty="0"/>
              <a:t>Konzultácie budú zamerané na </a:t>
            </a:r>
            <a:r>
              <a:rPr lang="sk-SK" sz="1600" b="1" dirty="0"/>
              <a:t>podporu zamestnanca</a:t>
            </a:r>
            <a:r>
              <a:rPr lang="sk-SK" sz="1600" dirty="0"/>
              <a:t> pri :  </a:t>
            </a:r>
          </a:p>
          <a:p>
            <a:pPr marL="342900" lvl="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sz="1600" b="1" dirty="0"/>
              <a:t>posilnení zmeny postojov a prístupov v poskytovaní sociálnych služieb</a:t>
            </a:r>
            <a:r>
              <a:rPr lang="sk-SK" sz="1600" dirty="0"/>
              <a:t>  s dôrazom </a:t>
            </a:r>
            <a:r>
              <a:rPr lang="sk-SK" sz="1600" i="1" u="sng" dirty="0"/>
              <a:t>na aktivizáciu</a:t>
            </a:r>
            <a:r>
              <a:rPr lang="sk-SK" sz="1600" dirty="0"/>
              <a:t> prijímateľa vo všetkých oblastiach jeho života a  </a:t>
            </a:r>
            <a:r>
              <a:rPr lang="sk-SK" sz="1600" i="1" dirty="0"/>
              <a:t>v príprave na prácu</a:t>
            </a:r>
            <a:r>
              <a:rPr lang="sk-SK" sz="1600" dirty="0"/>
              <a:t> v súlade so Zákonom o sociálnych službách</a:t>
            </a:r>
          </a:p>
          <a:p>
            <a:pPr lvl="0">
              <a:lnSpc>
                <a:spcPct val="100000"/>
              </a:lnSpc>
            </a:pPr>
            <a:endParaRPr lang="sk-SK" sz="1600" dirty="0"/>
          </a:p>
          <a:p>
            <a:pPr marL="342900" lvl="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sz="1600" b="1" dirty="0"/>
              <a:t>zmene statusu zamestnanca voči prijímateľovi</a:t>
            </a:r>
            <a:r>
              <a:rPr lang="sk-SK" sz="1600" dirty="0"/>
              <a:t>, podpora prístupov zameraných na zachovanie nezávislosti a autonómie prijímateľa, na podporu procesu individuálneho plánovania a smerovania k „</a:t>
            </a:r>
            <a:r>
              <a:rPr lang="sk-SK" sz="1600" i="1" dirty="0"/>
              <a:t>nezávislému životu</a:t>
            </a:r>
            <a:r>
              <a:rPr lang="sk-SK" sz="1600" dirty="0"/>
              <a:t>“  formou bývania v komunite, </a:t>
            </a:r>
            <a:r>
              <a:rPr lang="sk-SK" sz="1600" i="1" dirty="0"/>
              <a:t>- </a:t>
            </a:r>
            <a:r>
              <a:rPr lang="sk-SK" sz="1600" dirty="0"/>
              <a:t> a trávením voľného času podľa svojich túžob a prianí.  </a:t>
            </a:r>
          </a:p>
          <a:p>
            <a:pPr>
              <a:lnSpc>
                <a:spcPct val="100000"/>
              </a:lnSpc>
            </a:pPr>
            <a:endParaRPr lang="sk-SK" sz="1400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8AD1DB06-B291-5675-2B52-8307C083AA1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3" b="-2"/>
          <a:stretch>
            <a:fillRect/>
          </a:stretch>
        </p:blipFill>
        <p:spPr>
          <a:xfrm>
            <a:off x="9286874" y="341197"/>
            <a:ext cx="2905125" cy="2927522"/>
          </a:xfrm>
          <a:custGeom>
            <a:avLst/>
            <a:gdLst/>
            <a:ahLst/>
            <a:cxnLst/>
            <a:rect l="l" t="t" r="r" b="b"/>
            <a:pathLst>
              <a:path w="5783254" h="5827839">
                <a:moveTo>
                  <a:pt x="4737899" y="4735529"/>
                </a:moveTo>
                <a:cubicBezTo>
                  <a:pt x="5039532" y="4735529"/>
                  <a:pt x="5284054" y="4980051"/>
                  <a:pt x="5284054" y="5281684"/>
                </a:cubicBezTo>
                <a:cubicBezTo>
                  <a:pt x="5284054" y="5583317"/>
                  <a:pt x="5039532" y="5827839"/>
                  <a:pt x="4737899" y="5827839"/>
                </a:cubicBezTo>
                <a:cubicBezTo>
                  <a:pt x="4436266" y="5827839"/>
                  <a:pt x="4191744" y="5583317"/>
                  <a:pt x="4191744" y="5281684"/>
                </a:cubicBezTo>
                <a:cubicBezTo>
                  <a:pt x="4191744" y="4980051"/>
                  <a:pt x="4436266" y="4735529"/>
                  <a:pt x="4737899" y="4735529"/>
                </a:cubicBezTo>
                <a:close/>
                <a:moveTo>
                  <a:pt x="926278" y="4451445"/>
                </a:moveTo>
                <a:cubicBezTo>
                  <a:pt x="1155542" y="4451445"/>
                  <a:pt x="1341398" y="4637301"/>
                  <a:pt x="1341398" y="4866565"/>
                </a:cubicBezTo>
                <a:cubicBezTo>
                  <a:pt x="1341398" y="5095829"/>
                  <a:pt x="1155542" y="5281685"/>
                  <a:pt x="926278" y="5281685"/>
                </a:cubicBezTo>
                <a:cubicBezTo>
                  <a:pt x="697014" y="5281685"/>
                  <a:pt x="511158" y="5095829"/>
                  <a:pt x="511158" y="4866565"/>
                </a:cubicBezTo>
                <a:cubicBezTo>
                  <a:pt x="511158" y="4637301"/>
                  <a:pt x="697014" y="4451445"/>
                  <a:pt x="926278" y="4451445"/>
                </a:cubicBezTo>
                <a:close/>
                <a:moveTo>
                  <a:pt x="1681949" y="4088725"/>
                </a:moveTo>
                <a:cubicBezTo>
                  <a:pt x="1834038" y="4088725"/>
                  <a:pt x="1957331" y="4212018"/>
                  <a:pt x="1957331" y="4364107"/>
                </a:cubicBezTo>
                <a:cubicBezTo>
                  <a:pt x="1957331" y="4516196"/>
                  <a:pt x="1834038" y="4639489"/>
                  <a:pt x="1681949" y="4639489"/>
                </a:cubicBezTo>
                <a:cubicBezTo>
                  <a:pt x="1529860" y="4639489"/>
                  <a:pt x="1406567" y="4516196"/>
                  <a:pt x="1406567" y="4364107"/>
                </a:cubicBezTo>
                <a:cubicBezTo>
                  <a:pt x="1406567" y="4212018"/>
                  <a:pt x="1529860" y="4088725"/>
                  <a:pt x="1681949" y="4088725"/>
                </a:cubicBezTo>
                <a:close/>
                <a:moveTo>
                  <a:pt x="1693411" y="509182"/>
                </a:moveTo>
                <a:cubicBezTo>
                  <a:pt x="1845500" y="509182"/>
                  <a:pt x="1968793" y="632475"/>
                  <a:pt x="1968793" y="784564"/>
                </a:cubicBezTo>
                <a:cubicBezTo>
                  <a:pt x="1968793" y="936653"/>
                  <a:pt x="1845500" y="1059946"/>
                  <a:pt x="1693411" y="1059946"/>
                </a:cubicBezTo>
                <a:cubicBezTo>
                  <a:pt x="1541322" y="1059946"/>
                  <a:pt x="1418029" y="936653"/>
                  <a:pt x="1418029" y="784564"/>
                </a:cubicBezTo>
                <a:cubicBezTo>
                  <a:pt x="1418029" y="632475"/>
                  <a:pt x="1541322" y="509182"/>
                  <a:pt x="1693411" y="509182"/>
                </a:cubicBezTo>
                <a:close/>
                <a:moveTo>
                  <a:pt x="3016437" y="478512"/>
                </a:moveTo>
                <a:cubicBezTo>
                  <a:pt x="3052905" y="476034"/>
                  <a:pt x="3089701" y="476075"/>
                  <a:pt x="3126794" y="478680"/>
                </a:cubicBezTo>
                <a:cubicBezTo>
                  <a:pt x="3225709" y="485628"/>
                  <a:pt x="3326735" y="510816"/>
                  <a:pt x="3429286" y="555125"/>
                </a:cubicBezTo>
                <a:cubicBezTo>
                  <a:pt x="3588377" y="623860"/>
                  <a:pt x="3726579" y="757508"/>
                  <a:pt x="3852460" y="883435"/>
                </a:cubicBezTo>
                <a:cubicBezTo>
                  <a:pt x="4189958" y="1221166"/>
                  <a:pt x="4581366" y="1207328"/>
                  <a:pt x="4939713" y="1000031"/>
                </a:cubicBezTo>
                <a:cubicBezTo>
                  <a:pt x="5194103" y="852348"/>
                  <a:pt x="5433141" y="675268"/>
                  <a:pt x="5697634" y="549718"/>
                </a:cubicBezTo>
                <a:lnTo>
                  <a:pt x="5783254" y="513561"/>
                </a:lnTo>
                <a:lnTo>
                  <a:pt x="5783254" y="4871711"/>
                </a:lnTo>
                <a:lnTo>
                  <a:pt x="5743328" y="4864473"/>
                </a:lnTo>
                <a:cubicBezTo>
                  <a:pt x="5605918" y="4834320"/>
                  <a:pt x="5469797" y="4789559"/>
                  <a:pt x="5333250" y="4737862"/>
                </a:cubicBezTo>
                <a:cubicBezTo>
                  <a:pt x="5018374" y="4618749"/>
                  <a:pt x="4676802" y="4500296"/>
                  <a:pt x="4354677" y="4623045"/>
                </a:cubicBezTo>
                <a:cubicBezTo>
                  <a:pt x="4093969" y="4722577"/>
                  <a:pt x="3874992" y="4932580"/>
                  <a:pt x="3639124" y="5095915"/>
                </a:cubicBezTo>
                <a:cubicBezTo>
                  <a:pt x="3490411" y="5199039"/>
                  <a:pt x="3351637" y="5318395"/>
                  <a:pt x="3196098" y="5409413"/>
                </a:cubicBezTo>
                <a:cubicBezTo>
                  <a:pt x="2798576" y="5642084"/>
                  <a:pt x="2315054" y="5309217"/>
                  <a:pt x="2216541" y="5005202"/>
                </a:cubicBezTo>
                <a:cubicBezTo>
                  <a:pt x="2172959" y="4870183"/>
                  <a:pt x="2182102" y="4711777"/>
                  <a:pt x="2195718" y="4566594"/>
                </a:cubicBezTo>
                <a:cubicBezTo>
                  <a:pt x="2235161" y="4141667"/>
                  <a:pt x="1842961" y="3903370"/>
                  <a:pt x="1509426" y="3909896"/>
                </a:cubicBezTo>
                <a:cubicBezTo>
                  <a:pt x="539234" y="3931048"/>
                  <a:pt x="29168" y="3302144"/>
                  <a:pt x="354" y="2455296"/>
                </a:cubicBezTo>
                <a:cubicBezTo>
                  <a:pt x="-4549" y="2310187"/>
                  <a:pt x="42804" y="2163767"/>
                  <a:pt x="65932" y="2017226"/>
                </a:cubicBezTo>
                <a:cubicBezTo>
                  <a:pt x="138904" y="1706535"/>
                  <a:pt x="262471" y="1430265"/>
                  <a:pt x="548743" y="1259879"/>
                </a:cubicBezTo>
                <a:cubicBezTo>
                  <a:pt x="731311" y="1151231"/>
                  <a:pt x="929316" y="1141485"/>
                  <a:pt x="1139870" y="1171590"/>
                </a:cubicBezTo>
                <a:cubicBezTo>
                  <a:pt x="1368879" y="1204173"/>
                  <a:pt x="1602397" y="1224911"/>
                  <a:pt x="1832320" y="1214571"/>
                </a:cubicBezTo>
                <a:cubicBezTo>
                  <a:pt x="2045424" y="1204861"/>
                  <a:pt x="2179434" y="1036538"/>
                  <a:pt x="2309408" y="884812"/>
                </a:cubicBezTo>
                <a:cubicBezTo>
                  <a:pt x="2521947" y="636609"/>
                  <a:pt x="2761159" y="495859"/>
                  <a:pt x="3016437" y="478512"/>
                </a:cubicBezTo>
                <a:close/>
                <a:moveTo>
                  <a:pt x="4470143" y="0"/>
                </a:moveTo>
                <a:cubicBezTo>
                  <a:pt x="4685857" y="0"/>
                  <a:pt x="4860728" y="174871"/>
                  <a:pt x="4860728" y="390585"/>
                </a:cubicBezTo>
                <a:cubicBezTo>
                  <a:pt x="4860728" y="606299"/>
                  <a:pt x="4685857" y="781170"/>
                  <a:pt x="4470143" y="781170"/>
                </a:cubicBezTo>
                <a:cubicBezTo>
                  <a:pt x="4254429" y="781170"/>
                  <a:pt x="4079558" y="606299"/>
                  <a:pt x="4079558" y="390585"/>
                </a:cubicBezTo>
                <a:cubicBezTo>
                  <a:pt x="4079558" y="174871"/>
                  <a:pt x="4254429" y="0"/>
                  <a:pt x="447014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31074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ADA084-C86B-4F3C-8077-6A8999CC4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BD72989-3A44-CBCE-FB8D-675713BA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552783"/>
            <a:ext cx="4606456" cy="741344"/>
          </a:xfrm>
        </p:spPr>
        <p:txBody>
          <a:bodyPr>
            <a:normAutofit fontScale="90000"/>
          </a:bodyPr>
          <a:lstStyle/>
          <a:p>
            <a:pPr algn="ctr"/>
            <a:r>
              <a:rPr lang="sk-SK" dirty="0">
                <a:solidFill>
                  <a:srgbClr val="597B4D"/>
                </a:solidFill>
              </a:rPr>
              <a:t>Konzultácie</a:t>
            </a:r>
            <a:r>
              <a:rPr lang="sk-SK" dirty="0"/>
              <a:t>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A9D30E3-8DE5-0693-5541-134E01E71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198" y="1846908"/>
            <a:ext cx="7347798" cy="4458310"/>
          </a:xfrm>
        </p:spPr>
        <p:txBody>
          <a:bodyPr anchor="t">
            <a:normAutofit/>
          </a:bodyPr>
          <a:lstStyle/>
          <a:p>
            <a:pPr marL="342900" lvl="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sz="1600" dirty="0"/>
              <a:t>podpora pri tvorbe  </a:t>
            </a:r>
            <a:r>
              <a:rPr lang="sk-SK" sz="1600" b="1" dirty="0"/>
              <a:t>prostredia</a:t>
            </a:r>
            <a:r>
              <a:rPr lang="sk-SK" sz="1600" dirty="0"/>
              <a:t> pre aktivizáciu a prípravu na prácu formou vyhľadávania aktivít v komunite, v bežnom pracovnom prostredí, v spolupráci s komunitnými sociálnymi službami a zamestnávateľmi, s prierezovými službami obcí a miest. </a:t>
            </a:r>
          </a:p>
          <a:p>
            <a:pPr marL="342900" lvl="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sz="1600" dirty="0"/>
              <a:t>podpora pri tvorbe </a:t>
            </a:r>
            <a:r>
              <a:rPr lang="sk-SK" sz="1600" b="1" dirty="0"/>
              <a:t>programov, metód a nástrojov</a:t>
            </a:r>
            <a:r>
              <a:rPr lang="sk-SK" sz="1600" dirty="0"/>
              <a:t> aktivizácie a pre podporu pracovného začlenenia s prepojením na potreby komunity a trhu práce s dôrazom na aktivizáciu prijímateľov s nízkou, strednou a vysokou mierou potrebnej podpory, vrátane seniorov </a:t>
            </a:r>
          </a:p>
          <a:p>
            <a:pPr marL="342900" lvl="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sz="1600" dirty="0"/>
              <a:t>podpora tvorby </a:t>
            </a:r>
            <a:r>
              <a:rPr lang="sk-SK" sz="1600" b="1" dirty="0"/>
              <a:t>pomôcok</a:t>
            </a:r>
            <a:r>
              <a:rPr lang="sk-SK" sz="1600" dirty="0"/>
              <a:t> rozvíjajúcich mobilitu, sociálne  zručnosti, komunikačné a profesijné zručnosti a kompenzujúcich  limity v týchto oblastiach  </a:t>
            </a:r>
          </a:p>
          <a:p>
            <a:pPr marL="342900" lvl="0" indent="-3429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sk-SK" sz="1600" dirty="0"/>
              <a:t>podpora </a:t>
            </a:r>
            <a:r>
              <a:rPr lang="sk-SK" sz="1600" b="1" dirty="0"/>
              <a:t>posilnenia  odborných kapacít pracovníkov</a:t>
            </a:r>
            <a:r>
              <a:rPr lang="sk-SK" sz="1600" dirty="0"/>
              <a:t> v sociálnych službách zameraných na procesy transformácie SS a procesy prechodu od inštitucionálnej podpory k podpore prijímateľa v komunite, rozvoj zručností pri prepájaní poskytovania sociálnych služieb a služieb zamestnanosti.</a:t>
            </a:r>
          </a:p>
          <a:p>
            <a:pPr>
              <a:lnSpc>
                <a:spcPct val="100000"/>
              </a:lnSpc>
            </a:pPr>
            <a:endParaRPr lang="sk-SK" sz="800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DC7DF841-F367-D628-B5D6-ED96C154EA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862" b="-1"/>
          <a:stretch>
            <a:fillRect/>
          </a:stretch>
        </p:blipFill>
        <p:spPr>
          <a:xfrm>
            <a:off x="9708536" y="4352924"/>
            <a:ext cx="2483464" cy="2505075"/>
          </a:xfrm>
          <a:custGeom>
            <a:avLst/>
            <a:gdLst/>
            <a:ahLst/>
            <a:cxnLst/>
            <a:rect l="l" t="t" r="r" b="b"/>
            <a:pathLst>
              <a:path w="6312802" h="6367736">
                <a:moveTo>
                  <a:pt x="789715" y="708127"/>
                </a:moveTo>
                <a:cubicBezTo>
                  <a:pt x="845978" y="711650"/>
                  <a:pt x="901296" y="724302"/>
                  <a:pt x="953475" y="745602"/>
                </a:cubicBezTo>
                <a:cubicBezTo>
                  <a:pt x="1173612" y="834890"/>
                  <a:pt x="1309905" y="1073925"/>
                  <a:pt x="1278834" y="1315681"/>
                </a:cubicBezTo>
                <a:cubicBezTo>
                  <a:pt x="1233750" y="1669869"/>
                  <a:pt x="880524" y="1881517"/>
                  <a:pt x="560369" y="1747304"/>
                </a:cubicBezTo>
                <a:cubicBezTo>
                  <a:pt x="338151" y="1654256"/>
                  <a:pt x="204742" y="1408974"/>
                  <a:pt x="242538" y="1164574"/>
                </a:cubicBezTo>
                <a:cubicBezTo>
                  <a:pt x="286421" y="880774"/>
                  <a:pt x="529219" y="692590"/>
                  <a:pt x="789715" y="708127"/>
                </a:cubicBezTo>
                <a:close/>
                <a:moveTo>
                  <a:pt x="2877121" y="364348"/>
                </a:moveTo>
                <a:cubicBezTo>
                  <a:pt x="2901561" y="365790"/>
                  <a:pt x="2925601" y="371235"/>
                  <a:pt x="2948310" y="380363"/>
                </a:cubicBezTo>
                <a:cubicBezTo>
                  <a:pt x="3044405" y="419202"/>
                  <a:pt x="3103503" y="523063"/>
                  <a:pt x="3089970" y="628607"/>
                </a:cubicBezTo>
                <a:cubicBezTo>
                  <a:pt x="3070190" y="782758"/>
                  <a:pt x="2916600" y="874848"/>
                  <a:pt x="2777343" y="816472"/>
                </a:cubicBezTo>
                <a:cubicBezTo>
                  <a:pt x="2680608" y="775952"/>
                  <a:pt x="2622552" y="669287"/>
                  <a:pt x="2639048" y="562863"/>
                </a:cubicBezTo>
                <a:cubicBezTo>
                  <a:pt x="2658106" y="439382"/>
                  <a:pt x="2763810" y="357542"/>
                  <a:pt x="2877121" y="364348"/>
                </a:cubicBezTo>
                <a:close/>
                <a:moveTo>
                  <a:pt x="5725514" y="29060"/>
                </a:moveTo>
                <a:lnTo>
                  <a:pt x="5748657" y="29701"/>
                </a:lnTo>
                <a:cubicBezTo>
                  <a:pt x="5935681" y="36387"/>
                  <a:pt x="6081789" y="65616"/>
                  <a:pt x="6194082" y="113315"/>
                </a:cubicBezTo>
                <a:lnTo>
                  <a:pt x="6312802" y="183322"/>
                </a:lnTo>
                <a:lnTo>
                  <a:pt x="6312802" y="6367736"/>
                </a:lnTo>
                <a:lnTo>
                  <a:pt x="3171877" y="6367736"/>
                </a:lnTo>
                <a:lnTo>
                  <a:pt x="3171635" y="6367591"/>
                </a:lnTo>
                <a:lnTo>
                  <a:pt x="2683232" y="6367591"/>
                </a:lnTo>
                <a:lnTo>
                  <a:pt x="2683031" y="6367736"/>
                </a:lnTo>
                <a:lnTo>
                  <a:pt x="1006759" y="6367736"/>
                </a:lnTo>
                <a:lnTo>
                  <a:pt x="1017798" y="6253705"/>
                </a:lnTo>
                <a:cubicBezTo>
                  <a:pt x="1043303" y="6019815"/>
                  <a:pt x="1065826" y="5776617"/>
                  <a:pt x="897420" y="5565130"/>
                </a:cubicBezTo>
                <a:cubicBezTo>
                  <a:pt x="700507" y="5318087"/>
                  <a:pt x="491822" y="5428997"/>
                  <a:pt x="271526" y="5130943"/>
                </a:cubicBezTo>
                <a:cubicBezTo>
                  <a:pt x="108646" y="4910648"/>
                  <a:pt x="-26366" y="4708290"/>
                  <a:pt x="39940" y="4415201"/>
                </a:cubicBezTo>
                <a:cubicBezTo>
                  <a:pt x="128666" y="4023216"/>
                  <a:pt x="467878" y="3870268"/>
                  <a:pt x="464356" y="3587268"/>
                </a:cubicBezTo>
                <a:cubicBezTo>
                  <a:pt x="460351" y="3247094"/>
                  <a:pt x="43943" y="3178950"/>
                  <a:pt x="3183" y="2791128"/>
                </a:cubicBezTo>
                <a:cubicBezTo>
                  <a:pt x="-23403" y="2538162"/>
                  <a:pt x="118896" y="2235225"/>
                  <a:pt x="343758" y="2095087"/>
                </a:cubicBezTo>
                <a:cubicBezTo>
                  <a:pt x="758163" y="1836512"/>
                  <a:pt x="1225342" y="2272862"/>
                  <a:pt x="1543093" y="2013487"/>
                </a:cubicBezTo>
                <a:cubicBezTo>
                  <a:pt x="1732879" y="1858534"/>
                  <a:pt x="1763790" y="1542064"/>
                  <a:pt x="1726873" y="1342749"/>
                </a:cubicBezTo>
                <a:cubicBezTo>
                  <a:pt x="1656484" y="963255"/>
                  <a:pt x="1345299" y="901114"/>
                  <a:pt x="1356831" y="612032"/>
                </a:cubicBezTo>
                <a:cubicBezTo>
                  <a:pt x="1365319" y="397180"/>
                  <a:pt x="1547578" y="171600"/>
                  <a:pt x="1773239" y="121551"/>
                </a:cubicBezTo>
                <a:cubicBezTo>
                  <a:pt x="1804789" y="114503"/>
                  <a:pt x="1837013" y="110980"/>
                  <a:pt x="1869333" y="110980"/>
                </a:cubicBezTo>
                <a:cubicBezTo>
                  <a:pt x="2087466" y="110980"/>
                  <a:pt x="2259155" y="271137"/>
                  <a:pt x="2312167" y="320866"/>
                </a:cubicBezTo>
                <a:cubicBezTo>
                  <a:pt x="2563133" y="555255"/>
                  <a:pt x="2364538" y="842498"/>
                  <a:pt x="2568899" y="1194363"/>
                </a:cubicBezTo>
                <a:cubicBezTo>
                  <a:pt x="2600650" y="1246494"/>
                  <a:pt x="2637078" y="1295662"/>
                  <a:pt x="2677726" y="1341226"/>
                </a:cubicBezTo>
                <a:cubicBezTo>
                  <a:pt x="2757804" y="1432276"/>
                  <a:pt x="2906990" y="1416261"/>
                  <a:pt x="2964327" y="1310316"/>
                </a:cubicBezTo>
                <a:cubicBezTo>
                  <a:pt x="3059059" y="1135183"/>
                  <a:pt x="3149628" y="938831"/>
                  <a:pt x="3333248" y="887741"/>
                </a:cubicBezTo>
                <a:cubicBezTo>
                  <a:pt x="3690239" y="788365"/>
                  <a:pt x="3902767" y="1378543"/>
                  <a:pt x="4272730" y="1307994"/>
                </a:cubicBezTo>
                <a:cubicBezTo>
                  <a:pt x="4426320" y="1278686"/>
                  <a:pt x="4515368" y="1152802"/>
                  <a:pt x="4596327" y="996810"/>
                </a:cubicBezTo>
                <a:cubicBezTo>
                  <a:pt x="4618829" y="953326"/>
                  <a:pt x="4640770" y="907521"/>
                  <a:pt x="4663272" y="860676"/>
                </a:cubicBezTo>
                <a:cubicBezTo>
                  <a:pt x="4732781" y="613153"/>
                  <a:pt x="4835282" y="115946"/>
                  <a:pt x="5572324" y="40189"/>
                </a:cubicBezTo>
                <a:cubicBezTo>
                  <a:pt x="5622910" y="31543"/>
                  <a:pt x="5674208" y="27859"/>
                  <a:pt x="5725514" y="29060"/>
                </a:cubicBezTo>
                <a:close/>
                <a:moveTo>
                  <a:pt x="4169348" y="793"/>
                </a:moveTo>
                <a:cubicBezTo>
                  <a:pt x="4219966" y="3995"/>
                  <a:pt x="4269734" y="15368"/>
                  <a:pt x="4316693" y="34505"/>
                </a:cubicBezTo>
                <a:cubicBezTo>
                  <a:pt x="4514808" y="114584"/>
                  <a:pt x="4637488" y="329676"/>
                  <a:pt x="4609540" y="547569"/>
                </a:cubicBezTo>
                <a:cubicBezTo>
                  <a:pt x="4568620" y="865801"/>
                  <a:pt x="4251108" y="1055907"/>
                  <a:pt x="3962986" y="935790"/>
                </a:cubicBezTo>
                <a:cubicBezTo>
                  <a:pt x="3762790" y="852028"/>
                  <a:pt x="3642672" y="631491"/>
                  <a:pt x="3676946" y="411355"/>
                </a:cubicBezTo>
                <a:cubicBezTo>
                  <a:pt x="3716424" y="155985"/>
                  <a:pt x="3934959" y="-13061"/>
                  <a:pt x="4169348" y="793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47002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31D2F3-4DF4-F253-C28F-0783EDB3D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044679"/>
          </a:xfrm>
        </p:spPr>
        <p:txBody>
          <a:bodyPr/>
          <a:lstStyle/>
          <a:p>
            <a:r>
              <a:rPr lang="sk-SK" dirty="0">
                <a:solidFill>
                  <a:srgbClr val="597B4D"/>
                </a:solidFill>
              </a:rPr>
              <a:t>Konzultácie v opatrení 2.1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253EDAD-2C5F-1CB0-F5BD-08038A703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6372"/>
            <a:ext cx="10972800" cy="4386366"/>
          </a:xfrm>
        </p:spPr>
        <p:txBody>
          <a:bodyPr/>
          <a:lstStyle/>
          <a:p>
            <a:pPr fontAlgn="base"/>
            <a:r>
              <a:rPr lang="sk-SK" b="1" dirty="0"/>
              <a:t>Zamerané na poskytovanie : </a:t>
            </a:r>
          </a:p>
          <a:p>
            <a:pPr marL="342900" indent="-342900" fontAlgn="base">
              <a:buFont typeface="Wingdings" panose="05000000000000000000" pitchFamily="2" charset="2"/>
              <a:buChar char="v"/>
            </a:pPr>
            <a:r>
              <a:rPr lang="sk-SK" sz="3200" dirty="0"/>
              <a:t> kmeňových konzultácií zameraných na aktualizáciu TP v oblasti aktivizácie a pracovného začlenenia</a:t>
            </a:r>
          </a:p>
          <a:p>
            <a:pPr marL="457200" indent="-457200" fontAlgn="base">
              <a:buFont typeface="Wingdings" panose="05000000000000000000" pitchFamily="2" charset="2"/>
              <a:buChar char="v"/>
            </a:pPr>
            <a:r>
              <a:rPr lang="sk-SK" sz="3200" dirty="0"/>
              <a:t>špecifických konzultácií, ktoré reagujú na špecifické potreby zariadenia v súvislosti s aktivizáciou a pracovným začlenením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69735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42E603F-28B7-4831-BF23-65FBAB13D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2" name="Background Fill">
            <a:extLst>
              <a:ext uri="{FF2B5EF4-FFF2-40B4-BE49-F238E27FC236}">
                <a16:creationId xmlns:a16="http://schemas.microsoft.com/office/drawing/2014/main" id="{68CA250C-CF5A-4736-9249-D6111F7C5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BBB887A-DB02-4431-8FDF-F517505C9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12D8E92-26CA-5D81-1325-4FB383B3A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9774" y="1"/>
            <a:ext cx="6005330" cy="53721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sk-SK" sz="3600" b="1" noProof="0" dirty="0">
                <a:solidFill>
                  <a:srgbClr val="597B4D"/>
                </a:solidFill>
              </a:rPr>
              <a:t>Ďakujeme za pozornosť </a:t>
            </a:r>
            <a:br>
              <a:rPr lang="en-US" sz="3400" dirty="0">
                <a:solidFill>
                  <a:srgbClr val="597B4D"/>
                </a:solidFill>
              </a:rPr>
            </a:br>
            <a:br>
              <a:rPr lang="sk-SK" sz="3400" dirty="0">
                <a:solidFill>
                  <a:srgbClr val="597B4D"/>
                </a:solidFill>
              </a:rPr>
            </a:br>
            <a:r>
              <a:rPr lang="sk-SK" sz="2700" dirty="0">
                <a:solidFill>
                  <a:srgbClr val="597B4D"/>
                </a:solidFill>
              </a:rPr>
              <a:t>Štatutárna zástupkyňa : </a:t>
            </a:r>
            <a:br>
              <a:rPr lang="sk-SK" sz="2700" dirty="0"/>
            </a:br>
            <a:r>
              <a:rPr lang="sk-SK" sz="2700" dirty="0" err="1"/>
              <a:t>Phdr.</a:t>
            </a:r>
            <a:r>
              <a:rPr lang="sk-SK" sz="2700" dirty="0"/>
              <a:t> Viera Záhorcová, </a:t>
            </a:r>
            <a:r>
              <a:rPr lang="sk-SK" sz="2700" dirty="0" err="1"/>
              <a:t>Phd.</a:t>
            </a:r>
            <a:br>
              <a:rPr lang="sk-SK" sz="2700" dirty="0"/>
            </a:br>
            <a:r>
              <a:rPr lang="sk-SK" sz="2700" dirty="0">
                <a:hlinkClick r:id="rId2"/>
              </a:rPr>
              <a:t>viera.zahorcova@supz.sk</a:t>
            </a:r>
            <a:br>
              <a:rPr lang="sk-SK" sz="2700" dirty="0"/>
            </a:br>
            <a:br>
              <a:rPr lang="sk-SK" sz="2700" dirty="0"/>
            </a:br>
            <a:r>
              <a:rPr lang="sk-SK" sz="2700" dirty="0">
                <a:solidFill>
                  <a:srgbClr val="597B4D"/>
                </a:solidFill>
              </a:rPr>
              <a:t>Koordinátorka pre 2.1</a:t>
            </a:r>
            <a:br>
              <a:rPr lang="sk-SK" sz="2700" dirty="0"/>
            </a:br>
            <a:r>
              <a:rPr lang="sk-SK" sz="2700" dirty="0"/>
              <a:t>Mgr. Henrieta Heidecker </a:t>
            </a:r>
            <a:br>
              <a:rPr lang="sk-SK" sz="2700" dirty="0">
                <a:solidFill>
                  <a:srgbClr val="597B4D"/>
                </a:solidFill>
              </a:rPr>
            </a:br>
            <a:r>
              <a:rPr lang="sk-SK" sz="2700" dirty="0">
                <a:solidFill>
                  <a:srgbClr val="597B4D"/>
                </a:solidFill>
                <a:hlinkClick r:id="rId3"/>
              </a:rPr>
              <a:t>henrieta.heidecker@supz.sk</a:t>
            </a:r>
            <a:r>
              <a:rPr lang="sk-SK" sz="2700" dirty="0">
                <a:solidFill>
                  <a:srgbClr val="597B4D"/>
                </a:solidFill>
              </a:rPr>
              <a:t> </a:t>
            </a:r>
            <a:br>
              <a:rPr lang="sk-SK" sz="2700" dirty="0">
                <a:solidFill>
                  <a:srgbClr val="597B4D"/>
                </a:solidFill>
              </a:rPr>
            </a:br>
            <a:br>
              <a:rPr lang="sk-SK" sz="2700" dirty="0">
                <a:solidFill>
                  <a:srgbClr val="597B4D"/>
                </a:solidFill>
              </a:rPr>
            </a:br>
            <a:r>
              <a:rPr lang="sk-SK" sz="2700" dirty="0">
                <a:solidFill>
                  <a:srgbClr val="597B4D"/>
                </a:solidFill>
              </a:rPr>
              <a:t>Adresa: </a:t>
            </a:r>
            <a:br>
              <a:rPr lang="sk-SK" sz="2700" dirty="0"/>
            </a:br>
            <a:r>
              <a:rPr lang="en-US" sz="2700" dirty="0"/>
              <a:t>SÚPZ</a:t>
            </a:r>
            <a:br>
              <a:rPr lang="en-US" sz="2700" dirty="0"/>
            </a:br>
            <a:r>
              <a:rPr lang="en-US" sz="2700" dirty="0" err="1"/>
              <a:t>Panenská</a:t>
            </a:r>
            <a:r>
              <a:rPr lang="en-US" sz="2700" dirty="0"/>
              <a:t> 29</a:t>
            </a:r>
            <a:br>
              <a:rPr lang="en-US" sz="2700" dirty="0"/>
            </a:br>
            <a:r>
              <a:rPr lang="en-US" sz="2700" dirty="0"/>
              <a:t>811 03 Bratislava </a:t>
            </a:r>
            <a:br>
              <a:rPr lang="en-US" sz="2700" dirty="0"/>
            </a:br>
            <a:endParaRPr lang="en-US" sz="2700" dirty="0"/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id="{67383FCD-F09A-B046-2BA7-E1839A8BF58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421" r="12311" b="2"/>
          <a:stretch>
            <a:fillRect/>
          </a:stretch>
        </p:blipFill>
        <p:spPr>
          <a:xfrm>
            <a:off x="171470" y="0"/>
            <a:ext cx="3727779" cy="4476750"/>
          </a:xfrm>
          <a:custGeom>
            <a:avLst/>
            <a:gdLst/>
            <a:ahLst/>
            <a:cxnLst/>
            <a:rect l="l" t="t" r="r" b="b"/>
            <a:pathLst>
              <a:path w="5710652" h="6858000">
                <a:moveTo>
                  <a:pt x="4831301" y="0"/>
                </a:moveTo>
                <a:lnTo>
                  <a:pt x="5696109" y="0"/>
                </a:lnTo>
                <a:lnTo>
                  <a:pt x="5706418" y="42969"/>
                </a:lnTo>
                <a:cubicBezTo>
                  <a:pt x="5714414" y="100391"/>
                  <a:pt x="5711283" y="160329"/>
                  <a:pt x="5695333" y="219852"/>
                </a:cubicBezTo>
                <a:cubicBezTo>
                  <a:pt x="5631536" y="457945"/>
                  <a:pt x="5386806" y="599240"/>
                  <a:pt x="5148712" y="535443"/>
                </a:cubicBezTo>
                <a:cubicBezTo>
                  <a:pt x="4940381" y="479621"/>
                  <a:pt x="4806160" y="285271"/>
                  <a:pt x="4818599" y="78052"/>
                </a:cubicBezTo>
                <a:close/>
                <a:moveTo>
                  <a:pt x="0" y="0"/>
                </a:moveTo>
                <a:lnTo>
                  <a:pt x="545808" y="0"/>
                </a:lnTo>
                <a:lnTo>
                  <a:pt x="4212872" y="0"/>
                </a:lnTo>
                <a:lnTo>
                  <a:pt x="4204748" y="184996"/>
                </a:lnTo>
                <a:cubicBezTo>
                  <a:pt x="4203390" y="263520"/>
                  <a:pt x="4204263" y="341910"/>
                  <a:pt x="4207775" y="419995"/>
                </a:cubicBezTo>
                <a:cubicBezTo>
                  <a:pt x="4220964" y="709488"/>
                  <a:pt x="4449625" y="891535"/>
                  <a:pt x="4655737" y="1068099"/>
                </a:cubicBezTo>
                <a:cubicBezTo>
                  <a:pt x="5169527" y="1508061"/>
                  <a:pt x="5344373" y="2032158"/>
                  <a:pt x="5103604" y="2589405"/>
                </a:cubicBezTo>
                <a:cubicBezTo>
                  <a:pt x="5010230" y="2805523"/>
                  <a:pt x="4828675" y="2993264"/>
                  <a:pt x="4657611" y="3164269"/>
                </a:cubicBezTo>
                <a:cubicBezTo>
                  <a:pt x="4198817" y="3622744"/>
                  <a:pt x="4217616" y="4154456"/>
                  <a:pt x="4499219" y="4641255"/>
                </a:cubicBezTo>
                <a:cubicBezTo>
                  <a:pt x="4699839" y="4986832"/>
                  <a:pt x="4940395" y="5311556"/>
                  <a:pt x="5110950" y="5670858"/>
                </a:cubicBezTo>
                <a:cubicBezTo>
                  <a:pt x="5277001" y="6019042"/>
                  <a:pt x="5375520" y="6366409"/>
                  <a:pt x="5396522" y="6707670"/>
                </a:cubicBezTo>
                <a:lnTo>
                  <a:pt x="539889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69197997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465</Words>
  <Application>Microsoft Office PowerPoint</Application>
  <PresentationFormat>Širokouhlá</PresentationFormat>
  <Paragraphs>39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Posterama</vt:lpstr>
      <vt:lpstr>Wingdings</vt:lpstr>
      <vt:lpstr>SplashVTI</vt:lpstr>
      <vt:lpstr>Slovenská únia podporovaného zamestnávania</vt:lpstr>
      <vt:lpstr>  Slovenská únia podporovaného zamestnávania</vt:lpstr>
      <vt:lpstr>Hlavné témy SÚPZ </vt:lpstr>
      <vt:lpstr>Aktivizácia  </vt:lpstr>
      <vt:lpstr>Konzultácie </vt:lpstr>
      <vt:lpstr>Konzultácie </vt:lpstr>
      <vt:lpstr>Konzultácie v opatrení 2.1</vt:lpstr>
      <vt:lpstr>Ďakujeme za pozornosť   Štatutárna zástupkyňa :  Phdr. Viera Záhorcová, Phd. viera.zahorcova@supz.sk  Koordinátorka pre 2.1 Mgr. Henrieta Heidecker  henrieta.heidecker@supz.sk   Adresa:  SÚPZ Panenská 29 811 03 Bratislava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Maják n.o.</dc:creator>
  <cp:lastModifiedBy>Maják n.o.</cp:lastModifiedBy>
  <cp:revision>24</cp:revision>
  <dcterms:created xsi:type="dcterms:W3CDTF">2025-06-18T08:45:24Z</dcterms:created>
  <dcterms:modified xsi:type="dcterms:W3CDTF">2025-09-22T09:59:02Z</dcterms:modified>
</cp:coreProperties>
</file>