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86" r:id="rId7"/>
    <p:sldId id="275" r:id="rId8"/>
    <p:sldId id="276" r:id="rId9"/>
    <p:sldId id="277" r:id="rId10"/>
    <p:sldId id="278" r:id="rId11"/>
    <p:sldId id="279" r:id="rId12"/>
    <p:sldId id="302" r:id="rId13"/>
    <p:sldId id="287" r:id="rId14"/>
    <p:sldId id="261" r:id="rId15"/>
    <p:sldId id="264" r:id="rId16"/>
    <p:sldId id="265" r:id="rId17"/>
    <p:sldId id="266" r:id="rId18"/>
    <p:sldId id="267" r:id="rId19"/>
    <p:sldId id="268" r:id="rId20"/>
    <p:sldId id="270" r:id="rId21"/>
    <p:sldId id="269" r:id="rId22"/>
    <p:sldId id="280" r:id="rId23"/>
    <p:sldId id="272" r:id="rId24"/>
    <p:sldId id="303" r:id="rId25"/>
    <p:sldId id="293" r:id="rId26"/>
  </p:sldIdLst>
  <p:sldSz cx="9144000" cy="6858000" type="screen4x3"/>
  <p:notesSz cx="9874250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EFDD6"/>
    <a:srgbClr val="61A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37578-9F6E-4A61-A80C-76B8C542292D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E46B-CEA2-4884-BBD8-E114151B77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92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B67B-458F-42C8-A0B1-AA8EBDE61E3C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399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85BD9-094D-479C-8964-284A8EC9B7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26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23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82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1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63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04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9126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391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900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6328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81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58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2060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8104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318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91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301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0923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107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Biely text – doplniť rodné</a:t>
            </a:r>
            <a:r>
              <a:rPr lang="sk-SK" baseline="0" dirty="0" smtClean="0"/>
              <a:t> číslo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178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948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50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027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5578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1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5BD9-094D-479C-8964-284A8EC9B7F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66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02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38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940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6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6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74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7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603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6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950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AF52-7C64-48E4-99AD-BA0E3D8BFA4E}" type="datetimeFigureOut">
              <a:rPr lang="sk-SK" smtClean="0"/>
              <a:t>19. 1. 2015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65AC-C200-4D76-BD41-9C789504BD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022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ovnevykazy.employment.gov.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1.png"/><Relationship Id="rId4" Type="http://schemas.openxmlformats.org/officeDocument/2006/relationships/image" Target="../media/image25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Elektronické pracovné výkazy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Pozície reportér a projektový manažér - kontrola</a:t>
            </a:r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0" y="6000630"/>
            <a:ext cx="9144000" cy="857370"/>
            <a:chOff x="0" y="6000630"/>
            <a:chExt cx="9144000" cy="857370"/>
          </a:xfrm>
        </p:grpSpPr>
        <p:sp>
          <p:nvSpPr>
            <p:cNvPr id="5" name="BlokTextu 4"/>
            <p:cNvSpPr txBox="1"/>
            <p:nvPr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 flip="none" rotWithShape="1">
              <a:gsLst>
                <a:gs pos="2000">
                  <a:srgbClr val="61AC9F"/>
                </a:gs>
                <a:gs pos="40000">
                  <a:srgbClr val="F3F3F3"/>
                </a:gs>
              </a:gsLst>
              <a:lin ang="18900000" scaled="1"/>
              <a:tileRect/>
            </a:gradFill>
          </p:spPr>
          <p:txBody>
            <a:bodyPr wrap="square" rtlCol="0">
              <a:spAutoFit/>
            </a:bodyPr>
            <a:lstStyle/>
            <a:p>
              <a:endParaRPr lang="sk-SK" dirty="0"/>
            </a:p>
          </p:txBody>
        </p:sp>
        <p:pic>
          <p:nvPicPr>
            <p:cNvPr id="4" name="Obrázo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66" y="6000630"/>
              <a:ext cx="1676634" cy="85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59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3890" r="14222" b="53055"/>
          <a:stretch/>
        </p:blipFill>
        <p:spPr>
          <a:xfrm>
            <a:off x="397902" y="3369533"/>
            <a:ext cx="8348195" cy="303802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 smtClean="0"/>
              <a:t>„Podpísanie“ vyhlásenia - 1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7" y="1340769"/>
            <a:ext cx="8422569" cy="2160240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/>
              <a:t>Po ukončení kalendárneho mesiaca je reportér povinný vyplniť vyhlásenie – </a:t>
            </a:r>
            <a:r>
              <a:rPr lang="sk-SK" sz="2800" dirty="0" smtClean="0"/>
              <a:t>ekvivalent k vyhláseniu v papierovej </a:t>
            </a:r>
            <a:r>
              <a:rPr lang="sk-SK" sz="2800" dirty="0" smtClean="0"/>
              <a:t>verzii PV</a:t>
            </a:r>
          </a:p>
          <a:p>
            <a:r>
              <a:rPr lang="sk-SK" sz="2800" dirty="0" smtClean="0"/>
              <a:t>Podpísaním vyhlásenia </a:t>
            </a:r>
            <a:r>
              <a:rPr lang="sk-SK" sz="2800" b="1" dirty="0" smtClean="0"/>
              <a:t>sa znemožní ďalšie editovanie záznamov za daný mesiac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/>
              <a:t>„Podpísanie“ </a:t>
            </a:r>
            <a:r>
              <a:rPr lang="sk-SK" dirty="0" smtClean="0"/>
              <a:t>vyhlásenia </a:t>
            </a:r>
            <a:r>
              <a:rPr lang="sk-SK" dirty="0"/>
              <a:t>- 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1954560" cy="1540768"/>
          </a:xfrm>
        </p:spPr>
        <p:txBody>
          <a:bodyPr/>
          <a:lstStyle/>
          <a:p>
            <a:r>
              <a:rPr lang="sk-SK" sz="2800" dirty="0" smtClean="0"/>
              <a:t>Vyplniť všetky polia</a:t>
            </a:r>
            <a:endParaRPr lang="sk-SK" dirty="0"/>
          </a:p>
        </p:txBody>
      </p:sp>
      <p:pic>
        <p:nvPicPr>
          <p:cNvPr id="4" name="Obrázok 3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3888" r="17556" b="58634"/>
          <a:stretch/>
        </p:blipFill>
        <p:spPr>
          <a:xfrm>
            <a:off x="1979712" y="1457003"/>
            <a:ext cx="6668555" cy="2888307"/>
          </a:xfrm>
          <a:prstGeom prst="rect">
            <a:avLst/>
          </a:prstGeom>
        </p:spPr>
      </p:pic>
      <p:pic>
        <p:nvPicPr>
          <p:cNvPr id="5" name="Obrázok 4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73611" r="14667" b="11945"/>
          <a:stretch/>
        </p:blipFill>
        <p:spPr>
          <a:xfrm>
            <a:off x="1979711" y="4345310"/>
            <a:ext cx="6668555" cy="115212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6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 smtClean="0"/>
              <a:t>Export II – Archivácia - reportér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49309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Export II slúži na archiváciu pracovného výkazu u prijímateľa</a:t>
            </a:r>
          </a:p>
          <a:p>
            <a:r>
              <a:rPr lang="sk-SK" sz="2800" dirty="0" smtClean="0"/>
              <a:t>Export II </a:t>
            </a:r>
            <a:r>
              <a:rPr lang="sk-SK" sz="2800" dirty="0" smtClean="0"/>
              <a:t>vytlačí, doplní názov prijímateľa </a:t>
            </a:r>
            <a:r>
              <a:rPr lang="sk-SK" sz="2800" dirty="0" smtClean="0"/>
              <a:t>a podpíše reportér po podpísaní vyhlásenia</a:t>
            </a:r>
          </a:p>
          <a:p>
            <a:endParaRPr lang="sk-SK" sz="2800" dirty="0"/>
          </a:p>
          <a:p>
            <a:r>
              <a:rPr lang="sk-SK" sz="2800" dirty="0" smtClean="0"/>
              <a:t>Export II sa nachádza v časti „História záznamov“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pic>
        <p:nvPicPr>
          <p:cNvPr id="8" name="Obrázok 7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21389" r="17009" b="60000"/>
          <a:stretch/>
        </p:blipFill>
        <p:spPr>
          <a:xfrm>
            <a:off x="611560" y="4597361"/>
            <a:ext cx="7920880" cy="1711934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1907704" y="4597361"/>
            <a:ext cx="1296144" cy="343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7668344" y="5877272"/>
            <a:ext cx="864096" cy="295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386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/>
              <a:t>Projektový manažér - kontrola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/>
          <a:lstStyle/>
          <a:p>
            <a:r>
              <a:rPr lang="sk-SK" dirty="0"/>
              <a:t>Vytváranie a priraďovanie reportérov na </a:t>
            </a:r>
            <a:r>
              <a:rPr lang="sk-SK" dirty="0" smtClean="0"/>
              <a:t>projekt</a:t>
            </a:r>
          </a:p>
          <a:p>
            <a:r>
              <a:rPr lang="sk-SK" dirty="0" smtClean="0"/>
              <a:t>Kontrola záznamov evidovaných reportérmi</a:t>
            </a:r>
          </a:p>
          <a:p>
            <a:r>
              <a:rPr lang="sk-SK" dirty="0" smtClean="0"/>
              <a:t>Schvaľovanie záznamov reportérov</a:t>
            </a:r>
            <a:endParaRPr lang="sk-SK" dirty="0"/>
          </a:p>
          <a:p>
            <a:pPr lvl="0"/>
            <a:r>
              <a:rPr lang="sk-SK" dirty="0" smtClean="0"/>
              <a:t>Odosielanie </a:t>
            </a:r>
            <a:r>
              <a:rPr lang="sk-SK" dirty="0"/>
              <a:t>pracovných výkazov na </a:t>
            </a:r>
            <a:r>
              <a:rPr lang="sk-SK" dirty="0" smtClean="0"/>
              <a:t>RO/SORO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34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 smtClean="0"/>
              <a:t>Priradenie reportéra - 1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Vytvorenie / priradenie reportér</a:t>
            </a:r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400" dirty="0" smtClean="0"/>
          </a:p>
          <a:p>
            <a:r>
              <a:rPr lang="sk-SK" sz="2400" dirty="0" smtClean="0"/>
              <a:t>Krok 1</a:t>
            </a:r>
          </a:p>
          <a:p>
            <a:r>
              <a:rPr lang="sk-SK" sz="2400" dirty="0" smtClean="0"/>
              <a:t>Krok 2</a:t>
            </a:r>
          </a:p>
          <a:p>
            <a:endParaRPr lang="sk-SK" dirty="0"/>
          </a:p>
        </p:txBody>
      </p:sp>
      <p:pic>
        <p:nvPicPr>
          <p:cNvPr id="5" name="Obrázok 4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12168" r="15720" b="69827"/>
          <a:stretch/>
        </p:blipFill>
        <p:spPr>
          <a:xfrm>
            <a:off x="2051720" y="3068960"/>
            <a:ext cx="6671540" cy="1378753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131840" y="3636138"/>
            <a:ext cx="864096" cy="236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7596336" y="4077072"/>
            <a:ext cx="1126924" cy="330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25372" r="32860" b="29450"/>
          <a:stretch/>
        </p:blipFill>
        <p:spPr>
          <a:xfrm>
            <a:off x="611560" y="2118190"/>
            <a:ext cx="6275217" cy="431112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sk-SK" dirty="0"/>
              <a:t>Vytvorenie </a:t>
            </a:r>
            <a:r>
              <a:rPr lang="sk-SK" dirty="0" smtClean="0"/>
              <a:t>reportéra - 1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Vyplniť údaje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051720" y="6025455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9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30278" r="17344" b="5556"/>
          <a:stretch/>
        </p:blipFill>
        <p:spPr>
          <a:xfrm>
            <a:off x="2219126" y="1412776"/>
            <a:ext cx="6326417" cy="4752528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/>
              <a:t>Vytvorenie </a:t>
            </a:r>
            <a:r>
              <a:rPr lang="sk-SK" dirty="0" smtClean="0"/>
              <a:t>reportéra - 2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2098576" cy="4525963"/>
          </a:xfrm>
        </p:spPr>
        <p:txBody>
          <a:bodyPr/>
          <a:lstStyle/>
          <a:p>
            <a:r>
              <a:rPr lang="sk-SK" sz="2800" dirty="0" smtClean="0"/>
              <a:t>Vyplniť heslo a rodné číslo</a:t>
            </a: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203847" y="1628800"/>
            <a:ext cx="534169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347864" y="5880816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347864" y="3227706"/>
            <a:ext cx="1656184" cy="777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2411760" y="2276872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63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25417" r="33839" b="36111"/>
          <a:stretch/>
        </p:blipFill>
        <p:spPr>
          <a:xfrm>
            <a:off x="2339752" y="3068959"/>
            <a:ext cx="5616624" cy="333148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 smtClean="0"/>
              <a:t>Zmena údajov </a:t>
            </a:r>
            <a:r>
              <a:rPr lang="sk-SK" dirty="0" err="1" smtClean="0"/>
              <a:t>zml</a:t>
            </a:r>
            <a:r>
              <a:rPr lang="sk-SK" dirty="0" smtClean="0"/>
              <a:t>. vzťahu reportéra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Krok 1</a:t>
            </a:r>
          </a:p>
          <a:p>
            <a:endParaRPr lang="sk-SK" sz="2800" dirty="0"/>
          </a:p>
          <a:p>
            <a:endParaRPr lang="sk-SK" sz="2800" dirty="0" smtClean="0"/>
          </a:p>
          <a:p>
            <a:r>
              <a:rPr lang="sk-SK" sz="2800" dirty="0" smtClean="0"/>
              <a:t>Krok 2</a:t>
            </a:r>
            <a:endParaRPr lang="sk-SK" sz="2800" dirty="0"/>
          </a:p>
        </p:txBody>
      </p:sp>
      <p:pic>
        <p:nvPicPr>
          <p:cNvPr id="4" name="Obrázok 3" descr="Hárky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8750" r="15560" b="70278"/>
          <a:stretch/>
        </p:blipFill>
        <p:spPr>
          <a:xfrm>
            <a:off x="2339752" y="1628800"/>
            <a:ext cx="5953125" cy="752476"/>
          </a:xfrm>
          <a:prstGeom prst="rect">
            <a:avLst/>
          </a:prstGeom>
        </p:spPr>
      </p:pic>
      <p:pic>
        <p:nvPicPr>
          <p:cNvPr id="6" name="Obrázok 5" descr="Hárky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58889" r="15895" b="34444"/>
          <a:stretch/>
        </p:blipFill>
        <p:spPr>
          <a:xfrm>
            <a:off x="2339752" y="2381276"/>
            <a:ext cx="5972175" cy="4572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7418115" y="238127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3635896" y="6065958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365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 smtClean="0"/>
              <a:t>Schvaľovanie záznamov - 1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Krok 1</a:t>
            </a:r>
          </a:p>
          <a:p>
            <a:endParaRPr lang="sk-SK" sz="2800" dirty="0"/>
          </a:p>
          <a:p>
            <a:endParaRPr lang="sk-SK" sz="2800" dirty="0" smtClean="0"/>
          </a:p>
          <a:p>
            <a:r>
              <a:rPr lang="sk-SK" sz="2800" dirty="0" smtClean="0"/>
              <a:t>Krok 2</a:t>
            </a:r>
            <a:endParaRPr lang="sk-SK" sz="2800" dirty="0"/>
          </a:p>
        </p:txBody>
      </p:sp>
      <p:pic>
        <p:nvPicPr>
          <p:cNvPr id="4" name="Obrázok 3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8889" r="14668" b="28750"/>
          <a:stretch/>
        </p:blipFill>
        <p:spPr>
          <a:xfrm>
            <a:off x="2051720" y="1705840"/>
            <a:ext cx="6978664" cy="410445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123728" y="1759241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7668344" y="3717032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9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/>
              <a:t>Schvaľovanie záznamov - 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Možnosti schvaľovania</a:t>
            </a:r>
            <a:endParaRPr lang="sk-SK" sz="2800" dirty="0"/>
          </a:p>
        </p:txBody>
      </p:sp>
      <p:pic>
        <p:nvPicPr>
          <p:cNvPr id="4" name="Obrázok 3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24861" r="17122" b="21945"/>
          <a:stretch/>
        </p:blipFill>
        <p:spPr>
          <a:xfrm>
            <a:off x="755576" y="2132855"/>
            <a:ext cx="7344816" cy="4508117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661892" y="3861048"/>
            <a:ext cx="2016224" cy="1061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4661892" y="5517232"/>
            <a:ext cx="201622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95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 smtClean="0"/>
              <a:t>Prihlásenie sa do ePV – </a:t>
            </a:r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>
                <a:hlinkClick r:id="rId3"/>
              </a:rPr>
              <a:t>https://pracovnevykazy.employment.gov.sk/</a:t>
            </a:r>
            <a:endParaRPr lang="sk-SK" sz="2800" dirty="0" smtClean="0"/>
          </a:p>
          <a:p>
            <a:r>
              <a:rPr lang="sk-SK" sz="2800" b="1" dirty="0" smtClean="0">
                <a:solidFill>
                  <a:srgbClr val="FF0000"/>
                </a:solidFill>
              </a:rPr>
              <a:t>Následne potvrdiť výnimku pre certifikát</a:t>
            </a:r>
          </a:p>
          <a:p>
            <a:endParaRPr lang="sk-SK" dirty="0"/>
          </a:p>
        </p:txBody>
      </p:sp>
      <p:pic>
        <p:nvPicPr>
          <p:cNvPr id="5" name="Obrázok 4" descr="Chyba certifikátu: Navigácia blokovaná - Microsoft Internet Explorer provided by MPSVR S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t="1003" r="42541" b="58661"/>
          <a:stretch/>
        </p:blipFill>
        <p:spPr>
          <a:xfrm>
            <a:off x="745724" y="2849732"/>
            <a:ext cx="5700343" cy="325230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259632" y="5517232"/>
            <a:ext cx="3312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sk-SK" dirty="0" smtClean="0"/>
              <a:t>Vrátenie záznamov na prepracovanie</a:t>
            </a:r>
            <a:br>
              <a:rPr lang="sk-SK" dirty="0" smtClean="0"/>
            </a:br>
            <a:r>
              <a:rPr lang="sk-SK" sz="1800" dirty="0" smtClean="0"/>
              <a:t>náhľad reportéra</a:t>
            </a:r>
            <a:endParaRPr lang="sk-SK" sz="1800" dirty="0"/>
          </a:p>
        </p:txBody>
      </p:sp>
      <p:pic>
        <p:nvPicPr>
          <p:cNvPr id="4" name="Zástupný symbol obsahu 3" descr="Hárky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11365" r="14028" b="35601"/>
          <a:stretch/>
        </p:blipFill>
        <p:spPr>
          <a:xfrm>
            <a:off x="707123" y="1992888"/>
            <a:ext cx="7598560" cy="446348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23528" y="141277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Pre uloženie vráteného záznamu je potrebné zmeniť aspoň 1 údaj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70824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sk-SK" dirty="0" smtClean="0"/>
              <a:t>Odoslanie schválených záznamov na RO, SORO - 1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schválení činností reportérov PM odošle PV na RO, SORO</a:t>
            </a:r>
          </a:p>
          <a:p>
            <a:r>
              <a:rPr lang="sk-SK" dirty="0" smtClean="0"/>
              <a:t>Záznam pre každú osobu sa odosiela osobitne</a:t>
            </a:r>
          </a:p>
          <a:p>
            <a:endParaRPr lang="sk-SK" dirty="0"/>
          </a:p>
          <a:p>
            <a:r>
              <a:rPr lang="sk-SK" sz="2000" dirty="0" smtClean="0"/>
              <a:t>Pred odoslaním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pic>
        <p:nvPicPr>
          <p:cNvPr id="6" name="Obrázok 5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51944" r="15115" b="40417"/>
          <a:stretch/>
        </p:blipFill>
        <p:spPr>
          <a:xfrm>
            <a:off x="395536" y="4149080"/>
            <a:ext cx="8450081" cy="7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sk-SK" dirty="0" smtClean="0"/>
              <a:t>Odoslanie schválených záznamov na RO, SORO - 2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potvrdenie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132856"/>
            <a:ext cx="664044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0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sk-SK" dirty="0"/>
              <a:t>Odoslanie schválených záznamov na </a:t>
            </a:r>
            <a:r>
              <a:rPr lang="sk-SK" dirty="0" smtClean="0"/>
              <a:t>RO, SORO </a:t>
            </a:r>
            <a:r>
              <a:rPr lang="sk-SK" dirty="0"/>
              <a:t>- </a:t>
            </a:r>
            <a:r>
              <a:rPr lang="sk-SK" dirty="0" smtClean="0"/>
              <a:t>3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11559" y="2204864"/>
            <a:ext cx="7694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800" dirty="0" smtClean="0"/>
              <a:t>Pred odoslaním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endParaRPr lang="sk-SK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dirty="0" smtClean="0"/>
              <a:t>Po odoslaní</a:t>
            </a:r>
            <a:endParaRPr lang="sk-SK" sz="2800" dirty="0"/>
          </a:p>
        </p:txBody>
      </p:sp>
      <p:pic>
        <p:nvPicPr>
          <p:cNvPr id="8" name="Obrázok 7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62222" r="14892" b="30000"/>
          <a:stretch/>
        </p:blipFill>
        <p:spPr>
          <a:xfrm>
            <a:off x="470116" y="4165451"/>
            <a:ext cx="8203768" cy="720080"/>
          </a:xfrm>
          <a:prstGeom prst="rect">
            <a:avLst/>
          </a:prstGeom>
        </p:spPr>
      </p:pic>
      <p:pic>
        <p:nvPicPr>
          <p:cNvPr id="9" name="Obrázok 8" descr="Hárky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51944" r="15115" b="40417"/>
          <a:stretch/>
        </p:blipFill>
        <p:spPr>
          <a:xfrm>
            <a:off x="470116" y="2758082"/>
            <a:ext cx="8203768" cy="709446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6876256" y="2852936"/>
            <a:ext cx="17281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6876256" y="4273463"/>
            <a:ext cx="17281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908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63472" r="16121" b="29445"/>
          <a:stretch/>
        </p:blipFill>
        <p:spPr>
          <a:xfrm>
            <a:off x="395536" y="4653136"/>
            <a:ext cx="7059316" cy="576064"/>
          </a:xfrm>
          <a:prstGeom prst="rect">
            <a:avLst/>
          </a:prstGeom>
        </p:spPr>
      </p:pic>
      <p:pic>
        <p:nvPicPr>
          <p:cNvPr id="4" name="Obrázok 3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6250" r="44204" b="80278"/>
          <a:stretch/>
        </p:blipFill>
        <p:spPr>
          <a:xfrm>
            <a:off x="395536" y="4077072"/>
            <a:ext cx="5371774" cy="36004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 smtClean="0"/>
              <a:t>Export II – Archivácia – PM kontrola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49309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Export II je podpísaný štatutárom prijímateľa a je archivovaný pre prípadnú kontrolu na mieste</a:t>
            </a:r>
          </a:p>
          <a:p>
            <a:endParaRPr lang="sk-SK" sz="2800" dirty="0"/>
          </a:p>
          <a:p>
            <a:r>
              <a:rPr lang="sk-SK" sz="2800" dirty="0" smtClean="0"/>
              <a:t>Export II sa nachádza v časti „Záznamy reportérov“ – „Kontrolovať záznamy / Záznamy skontrolované“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539552" y="4085188"/>
            <a:ext cx="1381894" cy="343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6300192" y="4793538"/>
            <a:ext cx="1154660" cy="147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 descr="Hárky - Mozilla Firefox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t="21667" r="17233" b="68472"/>
          <a:stretch/>
        </p:blipFill>
        <p:spPr>
          <a:xfrm>
            <a:off x="395536" y="5324355"/>
            <a:ext cx="7059316" cy="8203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6732240" y="5926815"/>
            <a:ext cx="722612" cy="147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422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7772400" cy="2351112"/>
          </a:xfrm>
        </p:spPr>
        <p:txBody>
          <a:bodyPr>
            <a:normAutofit/>
          </a:bodyPr>
          <a:lstStyle/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 smtClean="0"/>
          </a:p>
          <a:p>
            <a:pPr algn="l"/>
            <a:r>
              <a:rPr lang="sk-SK" sz="2000" dirty="0" smtClean="0"/>
              <a:t>Branislav Švač</a:t>
            </a:r>
          </a:p>
          <a:p>
            <a:pPr algn="l"/>
            <a:endParaRPr lang="sk-SK" sz="2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0" y="6000630"/>
            <a:ext cx="9144000" cy="857370"/>
            <a:chOff x="0" y="6000630"/>
            <a:chExt cx="9144000" cy="857370"/>
          </a:xfrm>
        </p:grpSpPr>
        <p:sp>
          <p:nvSpPr>
            <p:cNvPr id="5" name="BlokTextu 4"/>
            <p:cNvSpPr txBox="1"/>
            <p:nvPr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 flip="none" rotWithShape="1">
              <a:gsLst>
                <a:gs pos="2000">
                  <a:srgbClr val="61AC9F"/>
                </a:gs>
                <a:gs pos="40000">
                  <a:srgbClr val="F3F3F3"/>
                </a:gs>
              </a:gsLst>
              <a:lin ang="18900000" scaled="1"/>
              <a:tileRect/>
            </a:gradFill>
          </p:spPr>
          <p:txBody>
            <a:bodyPr wrap="square" rtlCol="0">
              <a:spAutoFit/>
            </a:bodyPr>
            <a:lstStyle/>
            <a:p>
              <a:endParaRPr lang="sk-SK" dirty="0"/>
            </a:p>
          </p:txBody>
        </p:sp>
        <p:pic>
          <p:nvPicPr>
            <p:cNvPr id="4" name="Obrázo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66" y="6000630"/>
              <a:ext cx="1676634" cy="85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90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/>
              <a:t>Prihlásenie sa do ePV – </a:t>
            </a:r>
            <a:r>
              <a:rPr lang="sk-SK" dirty="0" smtClean="0"/>
              <a:t>2</a:t>
            </a:r>
            <a:endParaRPr lang="sk-SK" sz="1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Zadať </a:t>
            </a:r>
            <a:r>
              <a:rPr lang="sk-SK" sz="2800" dirty="0" err="1" smtClean="0"/>
              <a:t>Login</a:t>
            </a:r>
            <a:r>
              <a:rPr lang="sk-SK" sz="2800" dirty="0" smtClean="0"/>
              <a:t> a Heslo.</a:t>
            </a:r>
          </a:p>
          <a:p>
            <a:r>
              <a:rPr lang="sk-SK" sz="2800" dirty="0" smtClean="0"/>
              <a:t>Pri prvom prihlásení </a:t>
            </a:r>
            <a:r>
              <a:rPr lang="sk-SK" sz="2800" b="1" dirty="0" smtClean="0"/>
              <a:t>zmeniť heslo</a:t>
            </a:r>
          </a:p>
        </p:txBody>
      </p:sp>
      <p:pic>
        <p:nvPicPr>
          <p:cNvPr id="4" name="Obrázok 3" descr="Hárky - Microsoft Internet Explorer provided by MPSVR S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3" t="11647" r="27874" b="54304"/>
          <a:stretch/>
        </p:blipFill>
        <p:spPr>
          <a:xfrm>
            <a:off x="1848149" y="2780928"/>
            <a:ext cx="4914579" cy="29831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 smtClean="0"/>
              <a:t>Zmena údajov a </a:t>
            </a:r>
            <a:r>
              <a:rPr lang="sk-SK" dirty="0" smtClean="0"/>
              <a:t>hesla</a:t>
            </a:r>
            <a:endParaRPr lang="sk-SK" sz="1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Vykonanie zmeny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sz="2800" dirty="0" smtClean="0"/>
              <a:t>Možnosť zmeny</a:t>
            </a:r>
          </a:p>
          <a:p>
            <a:pPr lvl="1"/>
            <a:r>
              <a:rPr lang="sk-SK" dirty="0" smtClean="0"/>
              <a:t>E-mail</a:t>
            </a:r>
          </a:p>
          <a:p>
            <a:pPr lvl="1"/>
            <a:r>
              <a:rPr lang="sk-SK" dirty="0" smtClean="0"/>
              <a:t>Meno</a:t>
            </a:r>
          </a:p>
          <a:p>
            <a:pPr lvl="1"/>
            <a:r>
              <a:rPr lang="sk-SK" dirty="0" smtClean="0"/>
              <a:t>Heslo</a:t>
            </a:r>
          </a:p>
          <a:p>
            <a:endParaRPr lang="sk-SK" dirty="0"/>
          </a:p>
        </p:txBody>
      </p:sp>
      <p:pic>
        <p:nvPicPr>
          <p:cNvPr id="6" name="Obrázok 5" descr="Hárky - Microsoft Internet Explorer provided by MPSVR S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23830" r="53936" b="55847"/>
          <a:stretch/>
        </p:blipFill>
        <p:spPr>
          <a:xfrm>
            <a:off x="3851920" y="3429000"/>
            <a:ext cx="2743200" cy="1393795"/>
          </a:xfrm>
          <a:prstGeom prst="rect">
            <a:avLst/>
          </a:prstGeom>
        </p:spPr>
      </p:pic>
      <p:pic>
        <p:nvPicPr>
          <p:cNvPr id="7" name="Obrázok 6" descr="Hárky - Microsoft Internet Explorer provided by MPSVR S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207" r="19517" b="55599"/>
          <a:stretch/>
        </p:blipFill>
        <p:spPr>
          <a:xfrm>
            <a:off x="3851920" y="4822794"/>
            <a:ext cx="2743200" cy="1384917"/>
          </a:xfrm>
          <a:prstGeom prst="rect">
            <a:avLst/>
          </a:prstGeom>
        </p:spPr>
      </p:pic>
      <p:pic>
        <p:nvPicPr>
          <p:cNvPr id="8" name="Obrázok 7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12297" r="16031" b="77088"/>
          <a:stretch/>
        </p:blipFill>
        <p:spPr>
          <a:xfrm>
            <a:off x="1089989" y="2239386"/>
            <a:ext cx="5930283" cy="72797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940152" y="2708920"/>
            <a:ext cx="1080120" cy="258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 smtClean="0"/>
              <a:t>Výber projektu, </a:t>
            </a:r>
            <a:r>
              <a:rPr lang="sk-SK" dirty="0" smtClean="0"/>
              <a:t>pozície</a:t>
            </a:r>
            <a:endParaRPr lang="sk-SK" sz="1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Výber projektu a pozície</a:t>
            </a:r>
          </a:p>
          <a:p>
            <a:endParaRPr lang="sk-SK" sz="2800" dirty="0" smtClean="0"/>
          </a:p>
          <a:p>
            <a:r>
              <a:rPr lang="sk-SK" sz="2800" dirty="0" smtClean="0"/>
              <a:t>Krok 1</a:t>
            </a:r>
          </a:p>
          <a:p>
            <a:endParaRPr lang="sk-SK" sz="2800" dirty="0"/>
          </a:p>
          <a:p>
            <a:endParaRPr lang="sk-SK" sz="2800" smtClean="0"/>
          </a:p>
          <a:p>
            <a:r>
              <a:rPr lang="sk-SK" sz="2800" smtClean="0"/>
              <a:t>Krok </a:t>
            </a:r>
            <a:r>
              <a:rPr lang="sk-SK" sz="2800" dirty="0" smtClean="0"/>
              <a:t>2</a:t>
            </a:r>
          </a:p>
          <a:p>
            <a:endParaRPr lang="sk-SK" dirty="0"/>
          </a:p>
        </p:txBody>
      </p:sp>
      <p:pic>
        <p:nvPicPr>
          <p:cNvPr id="12" name="Obrázok 11" descr="Hárk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12297" r="16031" b="77088"/>
          <a:stretch/>
        </p:blipFill>
        <p:spPr>
          <a:xfrm>
            <a:off x="2202642" y="2659351"/>
            <a:ext cx="5930283" cy="72797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202642" y="2659351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25372" r="15928" b="62201"/>
          <a:stretch/>
        </p:blipFill>
        <p:spPr>
          <a:xfrm>
            <a:off x="2202642" y="3933056"/>
            <a:ext cx="5983550" cy="852258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6805260" y="4487670"/>
            <a:ext cx="136712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sk-SK" dirty="0" smtClean="0"/>
              <a:t>Reportér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sk-SK" dirty="0"/>
              <a:t>Reportovanie </a:t>
            </a:r>
            <a:r>
              <a:rPr lang="sk-SK" dirty="0" smtClean="0"/>
              <a:t>činností do záznamov</a:t>
            </a:r>
          </a:p>
          <a:p>
            <a:r>
              <a:rPr lang="sk-SK" dirty="0" smtClean="0"/>
              <a:t>Oprava/úprava záznamov</a:t>
            </a:r>
          </a:p>
          <a:p>
            <a:r>
              <a:rPr lang="sk-SK" dirty="0" smtClean="0"/>
              <a:t>Podpísanie vyhlásenia</a:t>
            </a:r>
            <a:endParaRPr lang="sk-SK" dirty="0"/>
          </a:p>
          <a:p>
            <a:pPr lvl="0"/>
            <a:r>
              <a:rPr lang="sk-SK" dirty="0" smtClean="0"/>
              <a:t>Odosielanie </a:t>
            </a:r>
            <a:r>
              <a:rPr lang="sk-SK" dirty="0"/>
              <a:t>pracovných výkazov </a:t>
            </a:r>
            <a:r>
              <a:rPr lang="sk-SK" dirty="0" smtClean="0"/>
              <a:t>projektovému manažérovi prijímateľa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34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sahu 11" descr="Hárky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26517" r="15042" b="30955"/>
          <a:stretch/>
        </p:blipFill>
        <p:spPr>
          <a:xfrm>
            <a:off x="395536" y="1844824"/>
            <a:ext cx="8100978" cy="3888432"/>
          </a:xfrm>
        </p:spPr>
      </p:pic>
      <p:sp>
        <p:nvSpPr>
          <p:cNvPr id="11" name="BlokTextu 10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 smtClean="0"/>
              <a:t>Reportovanie činnosti - 1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1907703" y="3225552"/>
            <a:ext cx="1277305" cy="273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83568" y="4293096"/>
            <a:ext cx="1368152" cy="273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148064" y="3225552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827583" y="5373216"/>
            <a:ext cx="1718771" cy="273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77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/>
          <a:lstStyle/>
          <a:p>
            <a:r>
              <a:rPr lang="sk-SK" dirty="0" smtClean="0"/>
              <a:t>Reportovanie činnosti - 2</a:t>
            </a:r>
            <a:endParaRPr lang="sk-SK" dirty="0"/>
          </a:p>
        </p:txBody>
      </p:sp>
      <p:pic>
        <p:nvPicPr>
          <p:cNvPr id="4" name="Zástupný symbol obsahu 3" descr="Hárky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51759" r="51876" b="37916"/>
          <a:stretch/>
        </p:blipFill>
        <p:spPr>
          <a:xfrm>
            <a:off x="1763688" y="3870340"/>
            <a:ext cx="5022177" cy="1196677"/>
          </a:xfrm>
        </p:spPr>
      </p:pic>
      <p:sp>
        <p:nvSpPr>
          <p:cNvPr id="5" name="BlokTextu 4"/>
          <p:cNvSpPr txBox="1"/>
          <p:nvPr/>
        </p:nvSpPr>
        <p:spPr>
          <a:xfrm>
            <a:off x="611560" y="170080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800" dirty="0" smtClean="0"/>
              <a:t>Pridanie ďalšieho záznamu o pracovnej činnosti pre rovnaký deň –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dirty="0" smtClean="0"/>
              <a:t>Vymazanie aktivity – 2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5364088" y="3933056"/>
            <a:ext cx="936104" cy="273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2123728" y="3929236"/>
            <a:ext cx="3168352" cy="273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717490" y="35010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1			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2000">
                <a:srgbClr val="61AC9F"/>
              </a:gs>
              <a:gs pos="40000">
                <a:srgbClr val="F3F3F3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33000">
                <a:srgbClr val="61AC9F"/>
              </a:gs>
              <a:gs pos="100000">
                <a:srgbClr val="F3F3F3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sk-SK" dirty="0" smtClean="0"/>
              <a:t>História záznamov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sz="2800" dirty="0" smtClean="0"/>
              <a:t>História 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>záznamov </a:t>
            </a:r>
            <a:br>
              <a:rPr lang="sk-SK" sz="2800" dirty="0" smtClean="0"/>
            </a:br>
            <a:r>
              <a:rPr lang="sk-SK" sz="2800" dirty="0" smtClean="0"/>
              <a:t>sa zobrazuje po </a:t>
            </a:r>
            <a:br>
              <a:rPr lang="sk-SK" sz="2800" dirty="0" smtClean="0"/>
            </a:br>
            <a:r>
              <a:rPr lang="sk-SK" sz="2800" dirty="0" smtClean="0"/>
              <a:t>jednotlivých </a:t>
            </a:r>
            <a:br>
              <a:rPr lang="sk-SK" sz="2800" dirty="0" smtClean="0"/>
            </a:br>
            <a:r>
              <a:rPr lang="sk-SK" sz="2800" dirty="0" smtClean="0"/>
              <a:t>mesiacoch</a:t>
            </a: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220072" y="2132856"/>
            <a:ext cx="1008112" cy="273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6" y="6000630"/>
            <a:ext cx="1676634" cy="85737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796136" y="2619588"/>
            <a:ext cx="12601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 descr="Hárky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19167" r="31610" b="20417"/>
          <a:stretch/>
        </p:blipFill>
        <p:spPr>
          <a:xfrm>
            <a:off x="3269967" y="1587443"/>
            <a:ext cx="5052338" cy="4413187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419872" y="5661248"/>
            <a:ext cx="12601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724128" y="5661248"/>
            <a:ext cx="1743238" cy="213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9404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395</Words>
  <Application>Microsoft Office PowerPoint</Application>
  <PresentationFormat>Prezentácia na obrazovke (4:3)</PresentationFormat>
  <Paragraphs>127</Paragraphs>
  <Slides>25</Slides>
  <Notes>25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   Elektronické pracovné výkazy </vt:lpstr>
      <vt:lpstr>Prihlásenie sa do ePV – 1</vt:lpstr>
      <vt:lpstr>Prihlásenie sa do ePV – 2</vt:lpstr>
      <vt:lpstr>Zmena údajov a hesla</vt:lpstr>
      <vt:lpstr>Výber projektu, pozície</vt:lpstr>
      <vt:lpstr>Reportér</vt:lpstr>
      <vt:lpstr>Reportovanie činnosti - 1</vt:lpstr>
      <vt:lpstr>Reportovanie činnosti - 2</vt:lpstr>
      <vt:lpstr>História záznamov</vt:lpstr>
      <vt:lpstr>„Podpísanie“ vyhlásenia - 1</vt:lpstr>
      <vt:lpstr>„Podpísanie“ vyhlásenia - 2</vt:lpstr>
      <vt:lpstr>Export II – Archivácia - reportér</vt:lpstr>
      <vt:lpstr>Projektový manažér - kontrola</vt:lpstr>
      <vt:lpstr>Priradenie reportéra - 1</vt:lpstr>
      <vt:lpstr>Vytvorenie reportéra - 1</vt:lpstr>
      <vt:lpstr>Vytvorenie reportéra - 2</vt:lpstr>
      <vt:lpstr>Zmena údajov zml. vzťahu reportéra</vt:lpstr>
      <vt:lpstr>Schvaľovanie záznamov - 1</vt:lpstr>
      <vt:lpstr>Schvaľovanie záznamov - 2</vt:lpstr>
      <vt:lpstr>Vrátenie záznamov na prepracovanie náhľad reportéra</vt:lpstr>
      <vt:lpstr>Odoslanie schválených záznamov na RO, SORO - 1</vt:lpstr>
      <vt:lpstr>Odoslanie schválených záznamov na RO, SORO - 2</vt:lpstr>
      <vt:lpstr>Odoslanie schválených záznamov na RO, SORO - 3</vt:lpstr>
      <vt:lpstr>Export II – Archivácia – PM kontrola</vt:lpstr>
      <vt:lpstr>   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Pozícia audítor  (projektový manažér RO)</dc:title>
  <dc:creator>Svac Branislav</dc:creator>
  <cp:lastModifiedBy>:)</cp:lastModifiedBy>
  <cp:revision>45</cp:revision>
  <cp:lastPrinted>2015-01-19T08:38:29Z</cp:lastPrinted>
  <dcterms:created xsi:type="dcterms:W3CDTF">2013-09-26T12:36:37Z</dcterms:created>
  <dcterms:modified xsi:type="dcterms:W3CDTF">2015-01-19T11:25:58Z</dcterms:modified>
</cp:coreProperties>
</file>